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5"/>
  </p:notesMasterIdLst>
  <p:handoutMasterIdLst>
    <p:handoutMasterId r:id="rId46"/>
  </p:handoutMasterIdLst>
  <p:sldIdLst>
    <p:sldId id="526" r:id="rId2"/>
    <p:sldId id="470" r:id="rId3"/>
    <p:sldId id="527" r:id="rId4"/>
    <p:sldId id="531" r:id="rId5"/>
    <p:sldId id="528" r:id="rId6"/>
    <p:sldId id="529" r:id="rId7"/>
    <p:sldId id="545" r:id="rId8"/>
    <p:sldId id="530" r:id="rId9"/>
    <p:sldId id="471" r:id="rId10"/>
    <p:sldId id="472" r:id="rId11"/>
    <p:sldId id="473" r:id="rId12"/>
    <p:sldId id="474" r:id="rId13"/>
    <p:sldId id="475" r:id="rId14"/>
    <p:sldId id="476" r:id="rId15"/>
    <p:sldId id="478" r:id="rId16"/>
    <p:sldId id="480" r:id="rId17"/>
    <p:sldId id="532" r:id="rId18"/>
    <p:sldId id="533" r:id="rId19"/>
    <p:sldId id="536" r:id="rId20"/>
    <p:sldId id="540" r:id="rId21"/>
    <p:sldId id="538" r:id="rId22"/>
    <p:sldId id="488" r:id="rId23"/>
    <p:sldId id="544" r:id="rId24"/>
    <p:sldId id="542" r:id="rId25"/>
    <p:sldId id="543" r:id="rId26"/>
    <p:sldId id="541" r:id="rId27"/>
    <p:sldId id="491" r:id="rId28"/>
    <p:sldId id="493" r:id="rId29"/>
    <p:sldId id="494" r:id="rId30"/>
    <p:sldId id="500" r:id="rId31"/>
    <p:sldId id="550" r:id="rId32"/>
    <p:sldId id="503" r:id="rId33"/>
    <p:sldId id="546" r:id="rId34"/>
    <p:sldId id="548" r:id="rId35"/>
    <p:sldId id="511" r:id="rId36"/>
    <p:sldId id="512" r:id="rId37"/>
    <p:sldId id="513" r:id="rId38"/>
    <p:sldId id="514" r:id="rId39"/>
    <p:sldId id="552" r:id="rId40"/>
    <p:sldId id="524" r:id="rId41"/>
    <p:sldId id="551" r:id="rId42"/>
    <p:sldId id="525" r:id="rId43"/>
    <p:sldId id="553" r:id="rId44"/>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94618" autoAdjust="0"/>
  </p:normalViewPr>
  <p:slideViewPr>
    <p:cSldViewPr>
      <p:cViewPr varScale="1">
        <p:scale>
          <a:sx n="69" d="100"/>
          <a:sy n="69" d="100"/>
        </p:scale>
        <p:origin x="-1242" y="-102"/>
      </p:cViewPr>
      <p:guideLst>
        <p:guide orient="horz" pos="2160"/>
        <p:guide pos="33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4" d="100"/>
        <a:sy n="94" d="100"/>
      </p:scale>
      <p:origin x="0" y="6378"/>
    </p:cViewPr>
  </p:sorterViewPr>
  <p:notesViewPr>
    <p:cSldViewPr>
      <p:cViewPr varScale="1">
        <p:scale>
          <a:sx n="41" d="100"/>
          <a:sy n="41" d="100"/>
        </p:scale>
        <p:origin x="-211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es-ES"/>
          </a:p>
        </p:txBody>
      </p:sp>
      <p:sp>
        <p:nvSpPr>
          <p:cNvPr id="727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es-ES"/>
          </a:p>
        </p:txBody>
      </p:sp>
      <p:sp>
        <p:nvSpPr>
          <p:cNvPr id="727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es-ES"/>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A3B9CB8A-6B46-4B54-9C0F-1921D10C5FAD}"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es-E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es-E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es-E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76D4B912-BB07-4718-88DC-846C51F9B285}"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7420D-A54B-4337-B36C-A8EA3C8DC17C}" type="slidenum">
              <a:rPr lang="es-ES"/>
              <a:pPr/>
              <a:t>2</a:t>
            </a:fld>
            <a:endParaRPr lang="es-ES"/>
          </a:p>
        </p:txBody>
      </p:sp>
      <p:sp>
        <p:nvSpPr>
          <p:cNvPr id="658434" name="Rectangle 2"/>
          <p:cNvSpPr>
            <a:spLocks noGrp="1" noRot="1" noChangeAspect="1" noChangeArrowheads="1" noTextEdit="1"/>
          </p:cNvSpPr>
          <p:nvPr>
            <p:ph type="sldImg"/>
          </p:nvPr>
        </p:nvSpPr>
        <p:spPr>
          <a:xfrm>
            <a:off x="1150938" y="692150"/>
            <a:ext cx="4556125" cy="3416300"/>
          </a:xfrm>
          <a:ln/>
        </p:spPr>
      </p:sp>
      <p:sp>
        <p:nvSpPr>
          <p:cNvPr id="658435"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29684F-FAAE-4C33-B3D6-06E819B49CCD}" type="slidenum">
              <a:rPr lang="es-ES"/>
              <a:pPr/>
              <a:t>36</a:t>
            </a:fld>
            <a:endParaRPr lang="es-ES"/>
          </a:p>
        </p:txBody>
      </p:sp>
      <p:sp>
        <p:nvSpPr>
          <p:cNvPr id="786434" name="Rectangle 2"/>
          <p:cNvSpPr>
            <a:spLocks noGrp="1" noRot="1" noChangeAspect="1" noChangeArrowheads="1" noTextEdit="1"/>
          </p:cNvSpPr>
          <p:nvPr>
            <p:ph type="sldImg"/>
          </p:nvPr>
        </p:nvSpPr>
        <p:spPr>
          <a:xfrm>
            <a:off x="1152525" y="692150"/>
            <a:ext cx="4554538" cy="3416300"/>
          </a:xfrm>
          <a:ln/>
        </p:spPr>
      </p:sp>
      <p:sp>
        <p:nvSpPr>
          <p:cNvPr id="786435"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08135-9C14-4DDD-9955-88DCE9D08561}" type="slidenum">
              <a:rPr lang="es-ES"/>
              <a:pPr/>
              <a:t>37</a:t>
            </a:fld>
            <a:endParaRPr lang="es-ES"/>
          </a:p>
        </p:txBody>
      </p:sp>
      <p:sp>
        <p:nvSpPr>
          <p:cNvPr id="788482" name="Rectangle 2"/>
          <p:cNvSpPr>
            <a:spLocks noGrp="1" noRot="1" noChangeAspect="1" noChangeArrowheads="1" noTextEdit="1"/>
          </p:cNvSpPr>
          <p:nvPr>
            <p:ph type="sldImg"/>
          </p:nvPr>
        </p:nvSpPr>
        <p:spPr>
          <a:xfrm>
            <a:off x="1152525" y="692150"/>
            <a:ext cx="4554538" cy="3416300"/>
          </a:xfrm>
          <a:ln/>
        </p:spPr>
      </p:sp>
      <p:sp>
        <p:nvSpPr>
          <p:cNvPr id="788483"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98EB64-7ECE-47EC-877F-2FB9BAFC5A63}" type="slidenum">
              <a:rPr lang="es-ES"/>
              <a:pPr/>
              <a:t>38</a:t>
            </a:fld>
            <a:endParaRPr lang="es-ES"/>
          </a:p>
        </p:txBody>
      </p:sp>
      <p:sp>
        <p:nvSpPr>
          <p:cNvPr id="790530" name="Rectangle 2"/>
          <p:cNvSpPr>
            <a:spLocks noGrp="1" noRot="1" noChangeAspect="1" noChangeArrowheads="1" noTextEdit="1"/>
          </p:cNvSpPr>
          <p:nvPr>
            <p:ph type="sldImg"/>
          </p:nvPr>
        </p:nvSpPr>
        <p:spPr>
          <a:xfrm>
            <a:off x="1152525" y="692150"/>
            <a:ext cx="4554538" cy="3416300"/>
          </a:xfrm>
          <a:ln/>
        </p:spPr>
      </p:sp>
      <p:sp>
        <p:nvSpPr>
          <p:cNvPr id="790531"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7420D-A54B-4337-B36C-A8EA3C8DC17C}" type="slidenum">
              <a:rPr lang="es-ES"/>
              <a:pPr/>
              <a:t>3</a:t>
            </a:fld>
            <a:endParaRPr lang="es-ES"/>
          </a:p>
        </p:txBody>
      </p:sp>
      <p:sp>
        <p:nvSpPr>
          <p:cNvPr id="658434" name="Rectangle 2"/>
          <p:cNvSpPr>
            <a:spLocks noGrp="1" noRot="1" noChangeAspect="1" noChangeArrowheads="1" noTextEdit="1"/>
          </p:cNvSpPr>
          <p:nvPr>
            <p:ph type="sldImg"/>
          </p:nvPr>
        </p:nvSpPr>
        <p:spPr>
          <a:xfrm>
            <a:off x="1150938" y="692150"/>
            <a:ext cx="4556125" cy="3416300"/>
          </a:xfrm>
          <a:ln/>
        </p:spPr>
      </p:sp>
      <p:sp>
        <p:nvSpPr>
          <p:cNvPr id="658435"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7420D-A54B-4337-B36C-A8EA3C8DC17C}" type="slidenum">
              <a:rPr lang="es-ES"/>
              <a:pPr/>
              <a:t>4</a:t>
            </a:fld>
            <a:endParaRPr lang="es-ES"/>
          </a:p>
        </p:txBody>
      </p:sp>
      <p:sp>
        <p:nvSpPr>
          <p:cNvPr id="658434" name="Rectangle 2"/>
          <p:cNvSpPr>
            <a:spLocks noGrp="1" noRot="1" noChangeAspect="1" noChangeArrowheads="1" noTextEdit="1"/>
          </p:cNvSpPr>
          <p:nvPr>
            <p:ph type="sldImg"/>
          </p:nvPr>
        </p:nvSpPr>
        <p:spPr>
          <a:xfrm>
            <a:off x="1150938" y="692150"/>
            <a:ext cx="4556125" cy="3416300"/>
          </a:xfrm>
          <a:ln/>
        </p:spPr>
      </p:sp>
      <p:sp>
        <p:nvSpPr>
          <p:cNvPr id="658435"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7420D-A54B-4337-B36C-A8EA3C8DC17C}" type="slidenum">
              <a:rPr lang="es-ES"/>
              <a:pPr/>
              <a:t>5</a:t>
            </a:fld>
            <a:endParaRPr lang="es-ES"/>
          </a:p>
        </p:txBody>
      </p:sp>
      <p:sp>
        <p:nvSpPr>
          <p:cNvPr id="658434" name="Rectangle 2"/>
          <p:cNvSpPr>
            <a:spLocks noGrp="1" noRot="1" noChangeAspect="1" noChangeArrowheads="1" noTextEdit="1"/>
          </p:cNvSpPr>
          <p:nvPr>
            <p:ph type="sldImg"/>
          </p:nvPr>
        </p:nvSpPr>
        <p:spPr>
          <a:xfrm>
            <a:off x="1150938" y="692150"/>
            <a:ext cx="4556125" cy="3416300"/>
          </a:xfrm>
          <a:ln/>
        </p:spPr>
      </p:sp>
      <p:sp>
        <p:nvSpPr>
          <p:cNvPr id="658435"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7420D-A54B-4337-B36C-A8EA3C8DC17C}" type="slidenum">
              <a:rPr lang="es-ES"/>
              <a:pPr/>
              <a:t>6</a:t>
            </a:fld>
            <a:endParaRPr lang="es-ES"/>
          </a:p>
        </p:txBody>
      </p:sp>
      <p:sp>
        <p:nvSpPr>
          <p:cNvPr id="658434" name="Rectangle 2"/>
          <p:cNvSpPr>
            <a:spLocks noGrp="1" noRot="1" noChangeAspect="1" noChangeArrowheads="1" noTextEdit="1"/>
          </p:cNvSpPr>
          <p:nvPr>
            <p:ph type="sldImg"/>
          </p:nvPr>
        </p:nvSpPr>
        <p:spPr>
          <a:xfrm>
            <a:off x="1150938" y="692150"/>
            <a:ext cx="4556125" cy="3416300"/>
          </a:xfrm>
          <a:ln/>
        </p:spPr>
      </p:sp>
      <p:sp>
        <p:nvSpPr>
          <p:cNvPr id="658435"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7420D-A54B-4337-B36C-A8EA3C8DC17C}" type="slidenum">
              <a:rPr lang="es-ES"/>
              <a:pPr/>
              <a:t>7</a:t>
            </a:fld>
            <a:endParaRPr lang="es-ES"/>
          </a:p>
        </p:txBody>
      </p:sp>
      <p:sp>
        <p:nvSpPr>
          <p:cNvPr id="658434" name="Rectangle 2"/>
          <p:cNvSpPr>
            <a:spLocks noGrp="1" noRot="1" noChangeAspect="1" noChangeArrowheads="1" noTextEdit="1"/>
          </p:cNvSpPr>
          <p:nvPr>
            <p:ph type="sldImg"/>
          </p:nvPr>
        </p:nvSpPr>
        <p:spPr>
          <a:xfrm>
            <a:off x="1150938" y="692150"/>
            <a:ext cx="4556125" cy="3416300"/>
          </a:xfrm>
          <a:ln/>
        </p:spPr>
      </p:sp>
      <p:sp>
        <p:nvSpPr>
          <p:cNvPr id="658435"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7420D-A54B-4337-B36C-A8EA3C8DC17C}" type="slidenum">
              <a:rPr lang="es-ES"/>
              <a:pPr/>
              <a:t>8</a:t>
            </a:fld>
            <a:endParaRPr lang="es-ES"/>
          </a:p>
        </p:txBody>
      </p:sp>
      <p:sp>
        <p:nvSpPr>
          <p:cNvPr id="658434" name="Rectangle 2"/>
          <p:cNvSpPr>
            <a:spLocks noGrp="1" noRot="1" noChangeAspect="1" noChangeArrowheads="1" noTextEdit="1"/>
          </p:cNvSpPr>
          <p:nvPr>
            <p:ph type="sldImg"/>
          </p:nvPr>
        </p:nvSpPr>
        <p:spPr>
          <a:xfrm>
            <a:off x="1150938" y="692150"/>
            <a:ext cx="4556125" cy="3416300"/>
          </a:xfrm>
          <a:ln/>
        </p:spPr>
      </p:sp>
      <p:sp>
        <p:nvSpPr>
          <p:cNvPr id="658435"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D4FD5-FC3D-4C57-B63C-6C81C6BFC1A4}" type="slidenum">
              <a:rPr lang="es-ES"/>
              <a:pPr/>
              <a:t>20</a:t>
            </a:fld>
            <a:endParaRPr lang="es-ES"/>
          </a:p>
        </p:txBody>
      </p:sp>
      <p:sp>
        <p:nvSpPr>
          <p:cNvPr id="649218" name="Rectangle 2"/>
          <p:cNvSpPr>
            <a:spLocks noGrp="1" noRot="1" noChangeAspect="1" noChangeArrowheads="1" noTextEdit="1"/>
          </p:cNvSpPr>
          <p:nvPr>
            <p:ph type="sldImg"/>
          </p:nvPr>
        </p:nvSpPr>
        <p:spPr>
          <a:xfrm>
            <a:off x="1152525" y="692150"/>
            <a:ext cx="4554538" cy="3416300"/>
          </a:xfrm>
          <a:ln/>
        </p:spPr>
      </p:sp>
      <p:sp>
        <p:nvSpPr>
          <p:cNvPr id="649219"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9B8AE-F13D-4732-8FC8-5850EB736896}" type="slidenum">
              <a:rPr lang="es-ES"/>
              <a:pPr/>
              <a:t>35</a:t>
            </a:fld>
            <a:endParaRPr lang="es-ES"/>
          </a:p>
        </p:txBody>
      </p:sp>
      <p:sp>
        <p:nvSpPr>
          <p:cNvPr id="784386" name="Rectangle 2"/>
          <p:cNvSpPr>
            <a:spLocks noGrp="1" noRot="1" noChangeAspect="1" noChangeArrowheads="1" noTextEdit="1"/>
          </p:cNvSpPr>
          <p:nvPr>
            <p:ph type="sldImg"/>
          </p:nvPr>
        </p:nvSpPr>
        <p:spPr>
          <a:xfrm>
            <a:off x="1152525" y="692150"/>
            <a:ext cx="4554538" cy="3416300"/>
          </a:xfrm>
          <a:ln/>
        </p:spPr>
      </p:sp>
      <p:sp>
        <p:nvSpPr>
          <p:cNvPr id="784387"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8F329AE-B015-4888-8FA0-ED94E0897DBA}" type="slidenum">
              <a:rPr lang="es-ES"/>
              <a:pPr/>
              <a:t>‹Nº›</a:t>
            </a:fld>
            <a:endParaRPr lang="es-E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ECC5F9B-8A8D-46B8-AAA0-2803B4D0969E}" type="slidenum">
              <a:rPr lang="es-ES"/>
              <a:pPr/>
              <a:t>‹Nº›</a:t>
            </a:fld>
            <a:endParaRPr lang="es-E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29450" y="-88900"/>
            <a:ext cx="2114550" cy="61849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85800" y="-88900"/>
            <a:ext cx="6191250" cy="61849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8AC49F5-BB0C-4BAB-BE9C-4E89F600EF78}" type="slidenum">
              <a:rPr lang="es-ES"/>
              <a:pPr/>
              <a:t>‹Nº›</a:t>
            </a:fld>
            <a:endParaRPr lang="es-E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5CD0615-977E-46F3-BD7A-D80646872DA0}" type="slidenum">
              <a:rPr lang="es-ES"/>
              <a:pPr/>
              <a:t>‹Nº›</a:t>
            </a:fld>
            <a:endParaRPr lang="es-E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101DFCD-64BB-468F-9B60-C436FA8BB26B}" type="slidenum">
              <a:rPr lang="es-ES"/>
              <a:pPr/>
              <a:t>‹Nº›</a:t>
            </a:fld>
            <a:endParaRPr lang="es-E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2946AA4-09E9-44F4-AFCB-DF979B6C0236}" type="slidenum">
              <a:rPr lang="es-ES"/>
              <a:pPr/>
              <a:t>‹Nº›</a:t>
            </a:fld>
            <a:endParaRPr lang="es-E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0D88D71E-8563-4953-837F-11553F4EDC40}" type="slidenum">
              <a:rPr lang="es-ES"/>
              <a:pPr/>
              <a:t>‹Nº›</a:t>
            </a:fld>
            <a:endParaRPr lang="es-E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473BF373-B13A-4B79-A2F1-2C1C95E4C075}" type="slidenum">
              <a:rPr lang="es-ES"/>
              <a:pPr/>
              <a:t>‹Nº›</a:t>
            </a:fld>
            <a:endParaRPr lang="es-E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3035503E-E464-4588-AB74-551C50B569B3}" type="slidenum">
              <a:rPr lang="es-ES"/>
              <a:pPr/>
              <a:t>‹Nº›</a:t>
            </a:fld>
            <a:endParaRPr lang="es-E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BCB175B0-4392-4226-9AB7-206D453C265B}" type="slidenum">
              <a:rPr lang="es-ES"/>
              <a:pPr/>
              <a:t>‹Nº›</a:t>
            </a:fld>
            <a:endParaRPr lang="es-E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2A7FB3F-3344-42EB-AE5F-0CC832F976E9}" type="slidenum">
              <a:rPr lang="es-ES"/>
              <a:pPr/>
              <a:t>‹Nº›</a:t>
            </a:fld>
            <a:endParaRPr lang="es-E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8008" name="Picture 8" descr="II-2"/>
          <p:cNvPicPr>
            <a:picLocks noChangeAspect="1" noChangeArrowheads="1"/>
          </p:cNvPicPr>
          <p:nvPr/>
        </p:nvPicPr>
        <p:blipFill>
          <a:blip r:embed="rId13"/>
          <a:srcRect/>
          <a:stretch>
            <a:fillRect/>
          </a:stretch>
        </p:blipFill>
        <p:spPr bwMode="auto">
          <a:xfrm>
            <a:off x="0" y="0"/>
            <a:ext cx="9136063" cy="846138"/>
          </a:xfrm>
          <a:prstGeom prst="rect">
            <a:avLst/>
          </a:prstGeom>
          <a:noFill/>
        </p:spPr>
      </p:pic>
      <p:pic>
        <p:nvPicPr>
          <p:cNvPr id="128002" name="Picture 2" descr="II-2"/>
          <p:cNvPicPr>
            <a:picLocks noChangeAspect="1" noChangeArrowheads="1"/>
          </p:cNvPicPr>
          <p:nvPr/>
        </p:nvPicPr>
        <p:blipFill>
          <a:blip r:embed="rId13"/>
          <a:srcRect/>
          <a:stretch>
            <a:fillRect/>
          </a:stretch>
        </p:blipFill>
        <p:spPr bwMode="auto">
          <a:xfrm>
            <a:off x="0" y="0"/>
            <a:ext cx="9136063" cy="846138"/>
          </a:xfrm>
          <a:prstGeom prst="rect">
            <a:avLst/>
          </a:prstGeom>
          <a:noFill/>
        </p:spPr>
      </p:pic>
      <p:sp>
        <p:nvSpPr>
          <p:cNvPr id="128003" name="Rectangle 3"/>
          <p:cNvSpPr>
            <a:spLocks noGrp="1" noChangeArrowheads="1"/>
          </p:cNvSpPr>
          <p:nvPr>
            <p:ph type="title"/>
          </p:nvPr>
        </p:nvSpPr>
        <p:spPr bwMode="auto">
          <a:xfrm>
            <a:off x="2484438" y="-88900"/>
            <a:ext cx="6659562" cy="620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a:t>
            </a:r>
          </a:p>
        </p:txBody>
      </p:sp>
      <p:sp>
        <p:nvSpPr>
          <p:cNvPr id="128004"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2800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s-ES"/>
          </a:p>
        </p:txBody>
      </p:sp>
      <p:sp>
        <p:nvSpPr>
          <p:cNvPr id="12800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s-ES"/>
          </a:p>
        </p:txBody>
      </p:sp>
      <p:sp>
        <p:nvSpPr>
          <p:cNvPr id="12800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5ACFF862-ED73-4ED3-B5E2-26DB26B596AF}"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slow"/>
  <p:timing>
    <p:tnLst>
      <p:par>
        <p:cTn id="1" dur="indefinite" restart="never" nodeType="tmRoot"/>
      </p:par>
    </p:tnLst>
  </p:timing>
  <p:txStyles>
    <p:titleStyle>
      <a:lvl1pPr algn="ctr" rtl="0" fontAlgn="base">
        <a:spcBef>
          <a:spcPct val="0"/>
        </a:spcBef>
        <a:spcAft>
          <a:spcPct val="0"/>
        </a:spcAft>
        <a:defRPr sz="3000" b="1">
          <a:solidFill>
            <a:schemeClr val="tx1"/>
          </a:solidFill>
          <a:latin typeface="+mj-lt"/>
          <a:ea typeface="+mj-ea"/>
          <a:cs typeface="+mj-cs"/>
        </a:defRPr>
      </a:lvl1pPr>
      <a:lvl2pPr algn="ctr" rtl="0" fontAlgn="base">
        <a:spcBef>
          <a:spcPct val="0"/>
        </a:spcBef>
        <a:spcAft>
          <a:spcPct val="0"/>
        </a:spcAft>
        <a:defRPr sz="3000" b="1">
          <a:solidFill>
            <a:schemeClr val="tx1"/>
          </a:solidFill>
          <a:latin typeface="Times New Roman" pitchFamily="18" charset="0"/>
        </a:defRPr>
      </a:lvl2pPr>
      <a:lvl3pPr algn="ctr" rtl="0" fontAlgn="base">
        <a:spcBef>
          <a:spcPct val="0"/>
        </a:spcBef>
        <a:spcAft>
          <a:spcPct val="0"/>
        </a:spcAft>
        <a:defRPr sz="3000" b="1">
          <a:solidFill>
            <a:schemeClr val="tx1"/>
          </a:solidFill>
          <a:latin typeface="Times New Roman" pitchFamily="18" charset="0"/>
        </a:defRPr>
      </a:lvl3pPr>
      <a:lvl4pPr algn="ctr" rtl="0" fontAlgn="base">
        <a:spcBef>
          <a:spcPct val="0"/>
        </a:spcBef>
        <a:spcAft>
          <a:spcPct val="0"/>
        </a:spcAft>
        <a:defRPr sz="3000" b="1">
          <a:solidFill>
            <a:schemeClr val="tx1"/>
          </a:solidFill>
          <a:latin typeface="Times New Roman" pitchFamily="18" charset="0"/>
        </a:defRPr>
      </a:lvl4pPr>
      <a:lvl5pPr algn="ctr" rtl="0" fontAlgn="base">
        <a:spcBef>
          <a:spcPct val="0"/>
        </a:spcBef>
        <a:spcAft>
          <a:spcPct val="0"/>
        </a:spcAft>
        <a:defRPr sz="3000" b="1">
          <a:solidFill>
            <a:schemeClr val="tx1"/>
          </a:solidFill>
          <a:latin typeface="Times New Roman" pitchFamily="18" charset="0"/>
        </a:defRPr>
      </a:lvl5pPr>
      <a:lvl6pPr marL="457200" algn="ctr" rtl="0" fontAlgn="base">
        <a:spcBef>
          <a:spcPct val="0"/>
        </a:spcBef>
        <a:spcAft>
          <a:spcPct val="0"/>
        </a:spcAft>
        <a:defRPr sz="3000" b="1">
          <a:solidFill>
            <a:schemeClr val="tx1"/>
          </a:solidFill>
          <a:latin typeface="Times New Roman" pitchFamily="18" charset="0"/>
        </a:defRPr>
      </a:lvl6pPr>
      <a:lvl7pPr marL="914400" algn="ctr" rtl="0" fontAlgn="base">
        <a:spcBef>
          <a:spcPct val="0"/>
        </a:spcBef>
        <a:spcAft>
          <a:spcPct val="0"/>
        </a:spcAft>
        <a:defRPr sz="3000" b="1">
          <a:solidFill>
            <a:schemeClr val="tx1"/>
          </a:solidFill>
          <a:latin typeface="Times New Roman" pitchFamily="18" charset="0"/>
        </a:defRPr>
      </a:lvl7pPr>
      <a:lvl8pPr marL="1371600" algn="ctr" rtl="0" fontAlgn="base">
        <a:spcBef>
          <a:spcPct val="0"/>
        </a:spcBef>
        <a:spcAft>
          <a:spcPct val="0"/>
        </a:spcAft>
        <a:defRPr sz="3000" b="1">
          <a:solidFill>
            <a:schemeClr val="tx1"/>
          </a:solidFill>
          <a:latin typeface="Times New Roman" pitchFamily="18" charset="0"/>
        </a:defRPr>
      </a:lvl8pPr>
      <a:lvl9pPr marL="1828800" algn="ctr" rtl="0" fontAlgn="base">
        <a:spcBef>
          <a:spcPct val="0"/>
        </a:spcBef>
        <a:spcAft>
          <a:spcPct val="0"/>
        </a:spcAft>
        <a:defRPr sz="3000" b="1">
          <a:solidFill>
            <a:schemeClr val="tx1"/>
          </a:solidFill>
          <a:latin typeface="Times New Roman" pitchFamily="18" charset="0"/>
        </a:defRPr>
      </a:lvl9pPr>
    </p:titleStyle>
    <p:bodyStyle>
      <a:lvl1pPr marL="342900" indent="-342900" algn="l" rtl="0" fontAlgn="base">
        <a:spcBef>
          <a:spcPct val="20000"/>
        </a:spcBef>
        <a:spcAft>
          <a:spcPct val="0"/>
        </a:spcAft>
        <a:buSzPct val="50000"/>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SzPct val="50000"/>
        <a:buChar char="–"/>
        <a:defRPr sz="2800">
          <a:solidFill>
            <a:schemeClr val="tx1"/>
          </a:solidFill>
          <a:latin typeface="+mn-lt"/>
        </a:defRPr>
      </a:lvl2pPr>
      <a:lvl3pPr marL="1143000" indent="-228600" algn="l" rtl="0" fontAlgn="base">
        <a:spcBef>
          <a:spcPct val="20000"/>
        </a:spcBef>
        <a:spcAft>
          <a:spcPct val="0"/>
        </a:spcAft>
        <a:buSzPct val="50000"/>
        <a:buChar char="•"/>
        <a:defRPr sz="2400">
          <a:solidFill>
            <a:schemeClr val="tx1"/>
          </a:solidFill>
          <a:latin typeface="+mn-lt"/>
        </a:defRPr>
      </a:lvl3pPr>
      <a:lvl4pPr marL="1600200" indent="-228600" algn="l" rtl="0" fontAlgn="base">
        <a:spcBef>
          <a:spcPct val="20000"/>
        </a:spcBef>
        <a:spcAft>
          <a:spcPct val="0"/>
        </a:spcAft>
        <a:buSzPct val="50000"/>
        <a:buChar char="–"/>
        <a:defRPr sz="2000">
          <a:solidFill>
            <a:schemeClr val="tx1"/>
          </a:solidFill>
          <a:latin typeface="+mn-lt"/>
        </a:defRPr>
      </a:lvl4pPr>
      <a:lvl5pPr marL="2057400" indent="-228600" algn="l" rtl="0" fontAlgn="base">
        <a:spcBef>
          <a:spcPct val="20000"/>
        </a:spcBef>
        <a:spcAft>
          <a:spcPct val="0"/>
        </a:spcAft>
        <a:buSzPct val="50000"/>
        <a:buChar char="»"/>
        <a:defRPr sz="2000">
          <a:solidFill>
            <a:schemeClr val="tx1"/>
          </a:solidFill>
          <a:latin typeface="+mn-lt"/>
        </a:defRPr>
      </a:lvl5pPr>
      <a:lvl6pPr marL="2514600" indent="-228600" algn="l" rtl="0" fontAlgn="base">
        <a:spcBef>
          <a:spcPct val="20000"/>
        </a:spcBef>
        <a:spcAft>
          <a:spcPct val="0"/>
        </a:spcAft>
        <a:buSzPct val="50000"/>
        <a:buChar char="»"/>
        <a:defRPr sz="2000">
          <a:solidFill>
            <a:schemeClr val="tx1"/>
          </a:solidFill>
          <a:latin typeface="+mn-lt"/>
        </a:defRPr>
      </a:lvl6pPr>
      <a:lvl7pPr marL="2971800" indent="-228600" algn="l" rtl="0" fontAlgn="base">
        <a:spcBef>
          <a:spcPct val="20000"/>
        </a:spcBef>
        <a:spcAft>
          <a:spcPct val="0"/>
        </a:spcAft>
        <a:buSzPct val="50000"/>
        <a:buChar char="»"/>
        <a:defRPr sz="2000">
          <a:solidFill>
            <a:schemeClr val="tx1"/>
          </a:solidFill>
          <a:latin typeface="+mn-lt"/>
        </a:defRPr>
      </a:lvl7pPr>
      <a:lvl8pPr marL="3429000" indent="-228600" algn="l" rtl="0" fontAlgn="base">
        <a:spcBef>
          <a:spcPct val="20000"/>
        </a:spcBef>
        <a:spcAft>
          <a:spcPct val="0"/>
        </a:spcAft>
        <a:buSzPct val="50000"/>
        <a:buChar char="»"/>
        <a:defRPr sz="2000">
          <a:solidFill>
            <a:schemeClr val="tx1"/>
          </a:solidFill>
          <a:latin typeface="+mn-lt"/>
        </a:defRPr>
      </a:lvl8pPr>
      <a:lvl9pPr marL="3886200" indent="-228600" algn="l" rtl="0" fontAlgn="base">
        <a:spcBef>
          <a:spcPct val="20000"/>
        </a:spcBef>
        <a:spcAft>
          <a:spcPct val="0"/>
        </a:spcAft>
        <a:buSzPct val="50000"/>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Microsoft_Office_Word_97_-_2003_Document2.doc"/><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685800" y="914400"/>
            <a:ext cx="8229600" cy="5693866"/>
          </a:xfrm>
          <a:prstGeom prst="rect">
            <a:avLst/>
          </a:prstGeom>
          <a:noFill/>
          <a:ln w="9525">
            <a:noFill/>
            <a:miter lim="800000"/>
            <a:headEnd/>
            <a:tailEnd/>
          </a:ln>
        </p:spPr>
        <p:txBody>
          <a:bodyPr wrap="square">
            <a:spAutoFit/>
          </a:bodyPr>
          <a:lstStyle/>
          <a:p>
            <a:pPr algn="ctr" eaLnBrk="0" hangingPunct="0">
              <a:spcBef>
                <a:spcPct val="50000"/>
              </a:spcBef>
            </a:pPr>
            <a:endParaRPr lang="es-ES_tradnl" sz="3200" dirty="0" smtClean="0">
              <a:latin typeface="+mj-lt"/>
            </a:endParaRPr>
          </a:p>
          <a:p>
            <a:pPr algn="ctr" eaLnBrk="0" hangingPunct="0">
              <a:spcBef>
                <a:spcPct val="50000"/>
              </a:spcBef>
            </a:pPr>
            <a:r>
              <a:rPr lang="es-ES_tradnl" sz="3200" dirty="0" smtClean="0">
                <a:latin typeface="+mj-lt"/>
              </a:rPr>
              <a:t>¿Por qué hacer evaluación probabilista del riesgo de desastres?</a:t>
            </a:r>
          </a:p>
          <a:p>
            <a:pPr eaLnBrk="0" hangingPunct="0">
              <a:spcBef>
                <a:spcPct val="50000"/>
              </a:spcBef>
            </a:pPr>
            <a:endParaRPr lang="es-ES_tradnl" sz="2400" dirty="0" smtClean="0">
              <a:latin typeface="+mj-lt"/>
            </a:endParaRPr>
          </a:p>
          <a:p>
            <a:pPr algn="ctr" eaLnBrk="0" hangingPunct="0">
              <a:spcBef>
                <a:spcPct val="50000"/>
              </a:spcBef>
            </a:pPr>
            <a:r>
              <a:rPr lang="es-ES_tradnl" sz="2400" dirty="0" smtClean="0">
                <a:latin typeface="+mj-lt"/>
              </a:rPr>
              <a:t>Mario Ordaz</a:t>
            </a:r>
          </a:p>
          <a:p>
            <a:pPr algn="ctr" eaLnBrk="0" hangingPunct="0">
              <a:spcBef>
                <a:spcPct val="50000"/>
              </a:spcBef>
            </a:pPr>
            <a:endParaRPr lang="es-ES_tradnl" sz="2400" dirty="0" smtClean="0">
              <a:latin typeface="+mj-lt"/>
            </a:endParaRPr>
          </a:p>
          <a:p>
            <a:pPr algn="ctr" eaLnBrk="0" hangingPunct="0">
              <a:spcBef>
                <a:spcPct val="50000"/>
              </a:spcBef>
            </a:pPr>
            <a:endParaRPr lang="es-ES_tradnl" sz="2400" dirty="0" smtClean="0">
              <a:latin typeface="+mj-lt"/>
            </a:endParaRPr>
          </a:p>
          <a:p>
            <a:pPr eaLnBrk="0" hangingPunct="0">
              <a:spcBef>
                <a:spcPct val="50000"/>
              </a:spcBef>
            </a:pPr>
            <a:endParaRPr lang="es-ES_tradnl" sz="2400" dirty="0" smtClean="0">
              <a:latin typeface="+mj-lt"/>
            </a:endParaRPr>
          </a:p>
          <a:p>
            <a:pPr algn="r" eaLnBrk="0" hangingPunct="0">
              <a:spcBef>
                <a:spcPct val="50000"/>
              </a:spcBef>
            </a:pPr>
            <a:r>
              <a:rPr lang="es-ES_tradnl" dirty="0" smtClean="0">
                <a:latin typeface="+mj-lt"/>
              </a:rPr>
              <a:t>II Sesión de la Plataforma Regional para la Reducción del Riesgo de Desastres en las Américas</a:t>
            </a:r>
          </a:p>
          <a:p>
            <a:pPr algn="r" eaLnBrk="0" hangingPunct="0">
              <a:spcBef>
                <a:spcPct val="50000"/>
              </a:spcBef>
            </a:pPr>
            <a:r>
              <a:rPr lang="es-ES_tradnl" dirty="0" smtClean="0">
                <a:latin typeface="+mj-lt"/>
              </a:rPr>
              <a:t>Puerto Vallarta, marzo 16 de 2011</a:t>
            </a:r>
            <a:endParaRPr lang="es-ES_tradnl" dirty="0">
              <a:latin typeface="+mj-lt"/>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02" name="Picture 2"/>
          <p:cNvPicPr preferRelativeResize="0">
            <a:picLocks noChangeAspect="1" noChangeArrowheads="1"/>
          </p:cNvPicPr>
          <p:nvPr/>
        </p:nvPicPr>
        <p:blipFill>
          <a:blip r:embed="rId3"/>
          <a:srcRect/>
          <a:stretch>
            <a:fillRect/>
          </a:stretch>
        </p:blipFill>
        <p:spPr bwMode="auto">
          <a:xfrm>
            <a:off x="755650" y="1412875"/>
            <a:ext cx="7615238" cy="3598863"/>
          </a:xfrm>
          <a:prstGeom prst="rect">
            <a:avLst/>
          </a:prstGeom>
          <a:noFill/>
          <a:ln w="12700">
            <a:noFill/>
            <a:miter lim="800000"/>
            <a:headEnd/>
            <a:tailEnd/>
          </a:ln>
          <a:effectLst/>
        </p:spPr>
      </p:pic>
      <p:pic>
        <p:nvPicPr>
          <p:cNvPr id="768003" name="Picture 3"/>
          <p:cNvPicPr preferRelativeResize="0">
            <a:picLocks noChangeAspect="1" noChangeArrowheads="1"/>
          </p:cNvPicPr>
          <p:nvPr/>
        </p:nvPicPr>
        <p:blipFill>
          <a:blip r:embed="rId4"/>
          <a:srcRect/>
          <a:stretch>
            <a:fillRect/>
          </a:stretch>
        </p:blipFill>
        <p:spPr bwMode="auto">
          <a:xfrm>
            <a:off x="755650" y="1412875"/>
            <a:ext cx="7626350" cy="3598863"/>
          </a:xfrm>
          <a:prstGeom prst="rect">
            <a:avLst/>
          </a:prstGeom>
          <a:noFill/>
          <a:ln w="12700">
            <a:noFill/>
            <a:miter lim="800000"/>
            <a:headEnd/>
            <a:tailEnd/>
          </a:ln>
          <a:effectLst/>
        </p:spPr>
      </p:pic>
      <p:grpSp>
        <p:nvGrpSpPr>
          <p:cNvPr id="2" name="Group 4"/>
          <p:cNvGrpSpPr>
            <a:grpSpLocks/>
          </p:cNvGrpSpPr>
          <p:nvPr/>
        </p:nvGrpSpPr>
        <p:grpSpPr bwMode="auto">
          <a:xfrm>
            <a:off x="755650" y="1412875"/>
            <a:ext cx="7791450" cy="3598863"/>
            <a:chOff x="363" y="1788"/>
            <a:chExt cx="4908" cy="2316"/>
          </a:xfrm>
        </p:grpSpPr>
        <p:grpSp>
          <p:nvGrpSpPr>
            <p:cNvPr id="3" name="Group 5"/>
            <p:cNvGrpSpPr>
              <a:grpSpLocks/>
            </p:cNvGrpSpPr>
            <p:nvPr/>
          </p:nvGrpSpPr>
          <p:grpSpPr bwMode="auto">
            <a:xfrm>
              <a:off x="363" y="1788"/>
              <a:ext cx="4908" cy="2316"/>
              <a:chOff x="363" y="1788"/>
              <a:chExt cx="4908" cy="2316"/>
            </a:xfrm>
          </p:grpSpPr>
          <p:graphicFrame>
            <p:nvGraphicFramePr>
              <p:cNvPr id="768006" name="Object 6"/>
              <p:cNvGraphicFramePr>
                <a:graphicFrameLocks noChangeAspect="1"/>
              </p:cNvGraphicFramePr>
              <p:nvPr/>
            </p:nvGraphicFramePr>
            <p:xfrm>
              <a:off x="363" y="1788"/>
              <a:ext cx="4908" cy="2316"/>
            </p:xfrm>
            <a:graphic>
              <a:graphicData uri="http://schemas.openxmlformats.org/presentationml/2006/ole">
                <p:oleObj spid="_x0000_s522242" name="Gráfico" r:id="rId5" imgW="9489960" imgH="4342680" progId="Excel.Sheet.8">
                  <p:embed/>
                </p:oleObj>
              </a:graphicData>
            </a:graphic>
          </p:graphicFrame>
          <p:sp>
            <p:nvSpPr>
              <p:cNvPr id="768007" name="Line 7"/>
              <p:cNvSpPr>
                <a:spLocks noChangeShapeType="1"/>
              </p:cNvSpPr>
              <p:nvPr/>
            </p:nvSpPr>
            <p:spPr bwMode="auto">
              <a:xfrm flipV="1">
                <a:off x="782" y="2287"/>
                <a:ext cx="4158" cy="1518"/>
              </a:xfrm>
              <a:prstGeom prst="line">
                <a:avLst/>
              </a:prstGeom>
              <a:noFill/>
              <a:ln w="28575">
                <a:solidFill>
                  <a:srgbClr val="00FFCC"/>
                </a:solidFill>
                <a:round/>
                <a:headEnd/>
                <a:tailEnd/>
              </a:ln>
              <a:effectLst/>
            </p:spPr>
            <p:txBody>
              <a:bodyPr/>
              <a:lstStyle/>
              <a:p>
                <a:endParaRPr lang="es-MX"/>
              </a:p>
            </p:txBody>
          </p:sp>
        </p:grpSp>
        <p:sp>
          <p:nvSpPr>
            <p:cNvPr id="768008" name="Text Box 8"/>
            <p:cNvSpPr txBox="1">
              <a:spLocks noChangeArrowheads="1"/>
            </p:cNvSpPr>
            <p:nvPr/>
          </p:nvSpPr>
          <p:spPr bwMode="auto">
            <a:xfrm rot="20460000">
              <a:off x="1922" y="2982"/>
              <a:ext cx="868" cy="236"/>
            </a:xfrm>
            <a:prstGeom prst="rect">
              <a:avLst/>
            </a:prstGeom>
            <a:noFill/>
            <a:ln w="12700">
              <a:noFill/>
              <a:miter lim="800000"/>
              <a:headEnd/>
              <a:tailEnd/>
            </a:ln>
            <a:effectLst/>
          </p:spPr>
          <p:txBody>
            <a:bodyPr wrap="none">
              <a:spAutoFit/>
            </a:bodyPr>
            <a:lstStyle/>
            <a:p>
              <a:pPr algn="ctr"/>
              <a:r>
                <a:rPr lang="es-ES" b="1">
                  <a:solidFill>
                    <a:srgbClr val="00FFCC"/>
                  </a:solidFill>
                </a:rPr>
                <a:t>Prima pura</a:t>
              </a:r>
            </a:p>
          </p:txBody>
        </p:sp>
      </p:grpSp>
      <p:sp>
        <p:nvSpPr>
          <p:cNvPr id="768009" name="Text Box 9"/>
          <p:cNvSpPr txBox="1">
            <a:spLocks noChangeArrowheads="1"/>
          </p:cNvSpPr>
          <p:nvPr/>
        </p:nvSpPr>
        <p:spPr bwMode="auto">
          <a:xfrm>
            <a:off x="746125" y="5270500"/>
            <a:ext cx="7826375" cy="457200"/>
          </a:xfrm>
          <a:prstGeom prst="rect">
            <a:avLst/>
          </a:prstGeom>
          <a:noFill/>
          <a:ln w="12700">
            <a:noFill/>
            <a:miter lim="800000"/>
            <a:headEnd/>
            <a:tailEnd/>
          </a:ln>
          <a:effectLst/>
        </p:spPr>
        <p:txBody>
          <a:bodyPr>
            <a:spAutoFit/>
          </a:bodyPr>
          <a:lstStyle/>
          <a:p>
            <a:pPr algn="ctr"/>
            <a:r>
              <a:rPr lang="es-ES" sz="2400">
                <a:latin typeface="Times New Roman" pitchFamily="18" charset="0"/>
              </a:rPr>
              <a:t>Tiempos de ocurrencia y pérdidas causadas: inciertos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680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768009"/>
                                        </p:tgtEl>
                                        <p:attrNameLst>
                                          <p:attrName>style.visibility</p:attrName>
                                        </p:attrNameLst>
                                      </p:cBhvr>
                                      <p:to>
                                        <p:strVal val="visible"/>
                                      </p:to>
                                    </p:set>
                                    <p:anim calcmode="lin" valueType="num">
                                      <p:cBhvr>
                                        <p:cTn id="11" dur="500" fill="hold"/>
                                        <p:tgtEl>
                                          <p:spTgt spid="768009"/>
                                        </p:tgtEl>
                                        <p:attrNameLst>
                                          <p:attrName>ppt_w</p:attrName>
                                        </p:attrNameLst>
                                      </p:cBhvr>
                                      <p:tavLst>
                                        <p:tav tm="0">
                                          <p:val>
                                            <p:fltVal val="0"/>
                                          </p:val>
                                        </p:tav>
                                        <p:tav tm="100000">
                                          <p:val>
                                            <p:strVal val="#ppt_w"/>
                                          </p:val>
                                        </p:tav>
                                      </p:tavLst>
                                    </p:anim>
                                    <p:anim calcmode="lin" valueType="num">
                                      <p:cBhvr>
                                        <p:cTn id="12" dur="500" fill="hold"/>
                                        <p:tgtEl>
                                          <p:spTgt spid="76800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7680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ChangeArrowheads="1"/>
          </p:cNvSpPr>
          <p:nvPr/>
        </p:nvSpPr>
        <p:spPr bwMode="auto">
          <a:xfrm>
            <a:off x="1577975" y="2306638"/>
            <a:ext cx="6589713" cy="2227262"/>
          </a:xfrm>
          <a:prstGeom prst="rect">
            <a:avLst/>
          </a:prstGeom>
          <a:noFill/>
          <a:ln w="12700">
            <a:noFill/>
            <a:miter lim="800000"/>
            <a:headEnd/>
            <a:tailEnd/>
          </a:ln>
          <a:effectLst/>
        </p:spPr>
        <p:txBody>
          <a:bodyPr lIns="90488" tIns="44450" rIns="90488" bIns="44450"/>
          <a:lstStyle/>
          <a:p>
            <a:pPr algn="just">
              <a:lnSpc>
                <a:spcPct val="125000"/>
              </a:lnSpc>
              <a:spcBef>
                <a:spcPct val="120000"/>
              </a:spcBef>
            </a:pPr>
            <a:endParaRPr lang="es-ES_tradnl" sz="2800"/>
          </a:p>
        </p:txBody>
      </p:sp>
      <p:sp>
        <p:nvSpPr>
          <p:cNvPr id="769027" name="Text Box 3"/>
          <p:cNvSpPr txBox="1">
            <a:spLocks noChangeArrowheads="1"/>
          </p:cNvSpPr>
          <p:nvPr/>
        </p:nvSpPr>
        <p:spPr bwMode="auto">
          <a:xfrm>
            <a:off x="1228725" y="3703638"/>
            <a:ext cx="7507288" cy="2722562"/>
          </a:xfrm>
          <a:prstGeom prst="rect">
            <a:avLst/>
          </a:prstGeom>
          <a:noFill/>
          <a:ln w="12700">
            <a:noFill/>
            <a:miter lim="800000"/>
            <a:headEnd/>
            <a:tailEnd/>
          </a:ln>
          <a:effectLst/>
        </p:spPr>
        <p:txBody>
          <a:bodyPr lIns="90488" tIns="44450" rIns="90488" bIns="44450"/>
          <a:lstStyle/>
          <a:p>
            <a:pPr marL="190500" indent="-190500" algn="just">
              <a:lnSpc>
                <a:spcPct val="125000"/>
              </a:lnSpc>
              <a:spcBef>
                <a:spcPct val="120000"/>
              </a:spcBef>
              <a:buFont typeface="Wingdings 2" pitchFamily="18" charset="2"/>
              <a:buChar char="P"/>
            </a:pPr>
            <a:endParaRPr lang="es-ES_tradnl" sz="2000"/>
          </a:p>
        </p:txBody>
      </p:sp>
      <p:sp>
        <p:nvSpPr>
          <p:cNvPr id="769028" name="Rectangle 4"/>
          <p:cNvSpPr>
            <a:spLocks noChangeArrowheads="1"/>
          </p:cNvSpPr>
          <p:nvPr/>
        </p:nvSpPr>
        <p:spPr bwMode="auto">
          <a:xfrm>
            <a:off x="1577975" y="5316538"/>
            <a:ext cx="6589713" cy="969962"/>
          </a:xfrm>
          <a:prstGeom prst="rect">
            <a:avLst/>
          </a:prstGeom>
          <a:noFill/>
          <a:ln w="12700">
            <a:noFill/>
            <a:miter lim="800000"/>
            <a:headEnd/>
            <a:tailEnd/>
          </a:ln>
          <a:effectLst/>
        </p:spPr>
        <p:txBody>
          <a:bodyPr lIns="90488" tIns="44450" rIns="90488" bIns="44450"/>
          <a:lstStyle/>
          <a:p>
            <a:pPr algn="just">
              <a:lnSpc>
                <a:spcPct val="125000"/>
              </a:lnSpc>
              <a:spcBef>
                <a:spcPct val="120000"/>
              </a:spcBef>
            </a:pPr>
            <a:endParaRPr lang="es-ES_tradnl" sz="2000"/>
          </a:p>
        </p:txBody>
      </p:sp>
      <p:grpSp>
        <p:nvGrpSpPr>
          <p:cNvPr id="2" name="Group 5"/>
          <p:cNvGrpSpPr>
            <a:grpSpLocks/>
          </p:cNvGrpSpPr>
          <p:nvPr/>
        </p:nvGrpSpPr>
        <p:grpSpPr bwMode="auto">
          <a:xfrm>
            <a:off x="1476375" y="1503363"/>
            <a:ext cx="6300788" cy="4799012"/>
            <a:chOff x="768" y="1030"/>
            <a:chExt cx="3969" cy="3023"/>
          </a:xfrm>
        </p:grpSpPr>
        <p:pic>
          <p:nvPicPr>
            <p:cNvPr id="769030" name="Picture 6"/>
            <p:cNvPicPr>
              <a:picLocks noChangeAspect="1" noChangeArrowheads="1"/>
            </p:cNvPicPr>
            <p:nvPr/>
          </p:nvPicPr>
          <p:blipFill>
            <a:blip r:embed="rId2"/>
            <a:srcRect/>
            <a:stretch>
              <a:fillRect/>
            </a:stretch>
          </p:blipFill>
          <p:spPr bwMode="auto">
            <a:xfrm>
              <a:off x="768" y="1030"/>
              <a:ext cx="3969" cy="3023"/>
            </a:xfrm>
            <a:prstGeom prst="rect">
              <a:avLst/>
            </a:prstGeom>
            <a:noFill/>
            <a:ln w="9525">
              <a:noFill/>
              <a:miter lim="800000"/>
              <a:headEnd/>
              <a:tailEnd/>
            </a:ln>
            <a:effectLst/>
          </p:spPr>
        </p:pic>
        <p:grpSp>
          <p:nvGrpSpPr>
            <p:cNvPr id="3" name="Group 7"/>
            <p:cNvGrpSpPr>
              <a:grpSpLocks/>
            </p:cNvGrpSpPr>
            <p:nvPr/>
          </p:nvGrpSpPr>
          <p:grpSpPr bwMode="auto">
            <a:xfrm>
              <a:off x="1480" y="2736"/>
              <a:ext cx="1594" cy="768"/>
              <a:chOff x="1480" y="2736"/>
              <a:chExt cx="1594" cy="741"/>
            </a:xfrm>
          </p:grpSpPr>
          <p:sp>
            <p:nvSpPr>
              <p:cNvPr id="769032" name="Line 8"/>
              <p:cNvSpPr>
                <a:spLocks noChangeShapeType="1"/>
              </p:cNvSpPr>
              <p:nvPr/>
            </p:nvSpPr>
            <p:spPr bwMode="auto">
              <a:xfrm>
                <a:off x="1480" y="2736"/>
                <a:ext cx="1592" cy="0"/>
              </a:xfrm>
              <a:prstGeom prst="line">
                <a:avLst/>
              </a:prstGeom>
              <a:noFill/>
              <a:ln w="28575">
                <a:solidFill>
                  <a:schemeClr val="accent2"/>
                </a:solidFill>
                <a:prstDash val="lgDash"/>
                <a:round/>
                <a:headEnd/>
                <a:tailEnd/>
              </a:ln>
              <a:effectLst/>
            </p:spPr>
            <p:txBody>
              <a:bodyPr/>
              <a:lstStyle/>
              <a:p>
                <a:endParaRPr lang="es-MX"/>
              </a:p>
            </p:txBody>
          </p:sp>
          <p:sp>
            <p:nvSpPr>
              <p:cNvPr id="769033" name="Line 9"/>
              <p:cNvSpPr>
                <a:spLocks noChangeShapeType="1"/>
              </p:cNvSpPr>
              <p:nvPr/>
            </p:nvSpPr>
            <p:spPr bwMode="auto">
              <a:xfrm>
                <a:off x="3072" y="2736"/>
                <a:ext cx="2" cy="741"/>
              </a:xfrm>
              <a:prstGeom prst="line">
                <a:avLst/>
              </a:prstGeom>
              <a:noFill/>
              <a:ln w="28575">
                <a:solidFill>
                  <a:schemeClr val="accent2"/>
                </a:solidFill>
                <a:prstDash val="lgDash"/>
                <a:round/>
                <a:headEnd/>
                <a:tailEnd/>
              </a:ln>
              <a:effectLst/>
            </p:spPr>
            <p:txBody>
              <a:bodyPr/>
              <a:lstStyle/>
              <a:p>
                <a:endParaRPr lang="es-MX"/>
              </a:p>
            </p:txBody>
          </p:sp>
        </p:grpSp>
      </p:gr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5" name="Rectangle 5"/>
          <p:cNvSpPr>
            <a:spLocks noChangeArrowheads="1"/>
          </p:cNvSpPr>
          <p:nvPr/>
        </p:nvSpPr>
        <p:spPr bwMode="auto">
          <a:xfrm>
            <a:off x="1577975" y="2306638"/>
            <a:ext cx="6589713" cy="2227262"/>
          </a:xfrm>
          <a:prstGeom prst="rect">
            <a:avLst/>
          </a:prstGeom>
          <a:noFill/>
          <a:ln w="12700">
            <a:noFill/>
            <a:miter lim="800000"/>
            <a:headEnd/>
            <a:tailEnd/>
          </a:ln>
          <a:effectLst/>
        </p:spPr>
        <p:txBody>
          <a:bodyPr lIns="90488" tIns="44450" rIns="90488" bIns="44450"/>
          <a:lstStyle/>
          <a:p>
            <a:pPr algn="just">
              <a:lnSpc>
                <a:spcPct val="125000"/>
              </a:lnSpc>
              <a:spcBef>
                <a:spcPct val="120000"/>
              </a:spcBef>
            </a:pPr>
            <a:endParaRPr lang="es-ES_tradnl" sz="2800"/>
          </a:p>
        </p:txBody>
      </p:sp>
      <p:sp>
        <p:nvSpPr>
          <p:cNvPr id="660487" name="Text Box 7"/>
          <p:cNvSpPr txBox="1">
            <a:spLocks noChangeArrowheads="1"/>
          </p:cNvSpPr>
          <p:nvPr/>
        </p:nvSpPr>
        <p:spPr bwMode="auto">
          <a:xfrm>
            <a:off x="1228725" y="3703638"/>
            <a:ext cx="7507288" cy="2722562"/>
          </a:xfrm>
          <a:prstGeom prst="rect">
            <a:avLst/>
          </a:prstGeom>
          <a:noFill/>
          <a:ln w="12700">
            <a:noFill/>
            <a:miter lim="800000"/>
            <a:headEnd/>
            <a:tailEnd/>
          </a:ln>
          <a:effectLst/>
        </p:spPr>
        <p:txBody>
          <a:bodyPr lIns="90488" tIns="44450" rIns="90488" bIns="44450"/>
          <a:lstStyle/>
          <a:p>
            <a:pPr marL="190500" indent="-190500" algn="just">
              <a:lnSpc>
                <a:spcPct val="125000"/>
              </a:lnSpc>
              <a:spcBef>
                <a:spcPct val="120000"/>
              </a:spcBef>
              <a:buFont typeface="Wingdings 2" pitchFamily="18" charset="2"/>
              <a:buChar char="P"/>
            </a:pPr>
            <a:endParaRPr lang="es-ES_tradnl" sz="2000"/>
          </a:p>
        </p:txBody>
      </p:sp>
      <p:sp>
        <p:nvSpPr>
          <p:cNvPr id="660488" name="Rectangle 8"/>
          <p:cNvSpPr>
            <a:spLocks noChangeArrowheads="1"/>
          </p:cNvSpPr>
          <p:nvPr/>
        </p:nvSpPr>
        <p:spPr bwMode="auto">
          <a:xfrm>
            <a:off x="1577975" y="5316538"/>
            <a:ext cx="6589713" cy="969962"/>
          </a:xfrm>
          <a:prstGeom prst="rect">
            <a:avLst/>
          </a:prstGeom>
          <a:noFill/>
          <a:ln w="12700">
            <a:noFill/>
            <a:miter lim="800000"/>
            <a:headEnd/>
            <a:tailEnd/>
          </a:ln>
          <a:effectLst/>
        </p:spPr>
        <p:txBody>
          <a:bodyPr lIns="90488" tIns="44450" rIns="90488" bIns="44450"/>
          <a:lstStyle/>
          <a:p>
            <a:pPr algn="just">
              <a:lnSpc>
                <a:spcPct val="125000"/>
              </a:lnSpc>
              <a:spcBef>
                <a:spcPct val="120000"/>
              </a:spcBef>
            </a:pPr>
            <a:endParaRPr lang="es-ES_tradnl" sz="2000"/>
          </a:p>
        </p:txBody>
      </p:sp>
      <p:sp>
        <p:nvSpPr>
          <p:cNvPr id="660490" name="Rectangle 10"/>
          <p:cNvSpPr>
            <a:spLocks noGrp="1" noChangeArrowheads="1"/>
          </p:cNvSpPr>
          <p:nvPr>
            <p:ph type="title"/>
          </p:nvPr>
        </p:nvSpPr>
        <p:spPr/>
        <p:txBody>
          <a:bodyPr/>
          <a:lstStyle/>
          <a:p>
            <a:endParaRPr lang="es-ES" dirty="0"/>
          </a:p>
        </p:txBody>
      </p:sp>
      <p:sp>
        <p:nvSpPr>
          <p:cNvPr id="660491" name="Rectangle 11"/>
          <p:cNvSpPr>
            <a:spLocks noGrp="1" noChangeArrowheads="1"/>
          </p:cNvSpPr>
          <p:nvPr>
            <p:ph type="body" idx="1"/>
          </p:nvPr>
        </p:nvSpPr>
        <p:spPr>
          <a:xfrm>
            <a:off x="684213" y="1700213"/>
            <a:ext cx="7989887" cy="3816350"/>
          </a:xfrm>
        </p:spPr>
        <p:txBody>
          <a:bodyPr/>
          <a:lstStyle/>
          <a:p>
            <a:r>
              <a:rPr lang="es-ES_tradnl" dirty="0"/>
              <a:t>En nuestra región, el primero de estos modelos fue desarrollado alrededor de 1990 (Instituto de Ingeniería, UNAM – CENAPRED) para la Ciudad de México</a:t>
            </a:r>
          </a:p>
          <a:p>
            <a:r>
              <a:rPr lang="es-ES_tradnl" dirty="0"/>
              <a:t>Poco a poco, se han ido desarrollando modelos para otros </a:t>
            </a:r>
            <a:r>
              <a:rPr lang="es-ES_tradnl" dirty="0" smtClean="0"/>
              <a:t>fenómenos naturales y otros países </a:t>
            </a:r>
            <a:r>
              <a:rPr lang="es-ES_tradnl" dirty="0"/>
              <a:t>de la región. </a:t>
            </a:r>
            <a:endParaRPr lang="es-E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0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04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5" name="Rectangle 7"/>
          <p:cNvSpPr>
            <a:spLocks noGrp="1" noChangeArrowheads="1"/>
          </p:cNvSpPr>
          <p:nvPr>
            <p:ph type="title"/>
          </p:nvPr>
        </p:nvSpPr>
        <p:spPr/>
        <p:txBody>
          <a:bodyPr/>
          <a:lstStyle/>
          <a:p>
            <a:endParaRPr lang="es-ES" dirty="0"/>
          </a:p>
        </p:txBody>
      </p:sp>
      <p:sp>
        <p:nvSpPr>
          <p:cNvPr id="662537" name="Rectangle 9"/>
          <p:cNvSpPr>
            <a:spLocks noGrp="1" noChangeArrowheads="1"/>
          </p:cNvSpPr>
          <p:nvPr>
            <p:ph type="body" idx="1"/>
          </p:nvPr>
        </p:nvSpPr>
        <p:spPr>
          <a:xfrm>
            <a:off x="755650" y="1125538"/>
            <a:ext cx="7777163" cy="4967287"/>
          </a:xfrm>
        </p:spPr>
        <p:txBody>
          <a:bodyPr/>
          <a:lstStyle/>
          <a:p>
            <a:pPr>
              <a:buFontTx/>
              <a:buNone/>
            </a:pPr>
            <a:r>
              <a:rPr lang="es-ES" dirty="0"/>
              <a:t>	Los modelos de estimación de </a:t>
            </a:r>
            <a:r>
              <a:rPr lang="es-ES" dirty="0" smtClean="0"/>
              <a:t>riesgo </a:t>
            </a:r>
            <a:r>
              <a:rPr lang="es-ES" dirty="0"/>
              <a:t>están basados en tres procesos principales:</a:t>
            </a:r>
          </a:p>
          <a:p>
            <a:pPr>
              <a:buFontTx/>
              <a:buNone/>
            </a:pPr>
            <a:endParaRPr lang="es-ES" dirty="0"/>
          </a:p>
          <a:p>
            <a:r>
              <a:rPr lang="es-ES" dirty="0"/>
              <a:t> Estimación de peligro o amenaza</a:t>
            </a:r>
          </a:p>
          <a:p>
            <a:r>
              <a:rPr lang="es-ES" dirty="0"/>
              <a:t> Evaluación de vulnerabilidad</a:t>
            </a:r>
          </a:p>
          <a:p>
            <a:r>
              <a:rPr lang="es-ES" dirty="0"/>
              <a:t> Cálculo de pérdidas </a:t>
            </a:r>
            <a:r>
              <a:rPr lang="es-ES" dirty="0" smtClean="0"/>
              <a:t>(económicas o de otra naturaleza)</a:t>
            </a:r>
            <a:endParaRPr lang="es-ES" dirty="0"/>
          </a:p>
          <a:p>
            <a:endParaRPr lang="es-E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7" name="Text Box 5"/>
          <p:cNvSpPr txBox="1">
            <a:spLocks noChangeArrowheads="1"/>
          </p:cNvSpPr>
          <p:nvPr/>
        </p:nvSpPr>
        <p:spPr bwMode="auto">
          <a:xfrm>
            <a:off x="909638" y="1397000"/>
            <a:ext cx="7766050" cy="904875"/>
          </a:xfrm>
          <a:prstGeom prst="rect">
            <a:avLst/>
          </a:prstGeom>
          <a:noFill/>
          <a:ln w="12700">
            <a:noFill/>
            <a:miter lim="800000"/>
            <a:headEnd/>
            <a:tailEnd/>
          </a:ln>
          <a:effectLst/>
        </p:spPr>
        <p:txBody>
          <a:bodyPr>
            <a:spAutoFit/>
          </a:bodyPr>
          <a:lstStyle/>
          <a:p>
            <a:pPr marL="284163" indent="-284163">
              <a:lnSpc>
                <a:spcPct val="95000"/>
              </a:lnSpc>
              <a:spcBef>
                <a:spcPct val="80000"/>
              </a:spcBef>
            </a:pPr>
            <a:r>
              <a:rPr lang="es-ES_tradnl" sz="2800">
                <a:latin typeface="Times New Roman" pitchFamily="18" charset="0"/>
              </a:rPr>
              <a:t>	Las cantidades básicas a estimar son las tasas de excedencia de valores de pérdida</a:t>
            </a:r>
            <a:endParaRPr lang="es-ES_tradnl" sz="2800">
              <a:solidFill>
                <a:schemeClr val="tx2"/>
              </a:solidFill>
              <a:latin typeface="Times New Roman" pitchFamily="18" charset="0"/>
            </a:endParaRPr>
          </a:p>
        </p:txBody>
      </p:sp>
      <p:graphicFrame>
        <p:nvGraphicFramePr>
          <p:cNvPr id="663559" name="Object 7"/>
          <p:cNvGraphicFramePr>
            <a:graphicFrameLocks noChangeAspect="1"/>
          </p:cNvGraphicFramePr>
          <p:nvPr/>
        </p:nvGraphicFramePr>
        <p:xfrm>
          <a:off x="1376363" y="2997200"/>
          <a:ext cx="6219825" cy="1063625"/>
        </p:xfrm>
        <a:graphic>
          <a:graphicData uri="http://schemas.openxmlformats.org/presentationml/2006/ole">
            <p:oleObj spid="_x0000_s523266" name="Ecuación" r:id="rId3" imgW="2006280" imgH="342720" progId="Equation.3">
              <p:embed/>
            </p:oleObj>
          </a:graphicData>
        </a:graphic>
      </p:graphicFrame>
      <p:sp>
        <p:nvSpPr>
          <p:cNvPr id="663560" name="Text Box 8"/>
          <p:cNvSpPr txBox="1">
            <a:spLocks noChangeArrowheads="1"/>
          </p:cNvSpPr>
          <p:nvPr/>
        </p:nvSpPr>
        <p:spPr bwMode="auto">
          <a:xfrm>
            <a:off x="611188" y="4797425"/>
            <a:ext cx="8208962" cy="1717675"/>
          </a:xfrm>
          <a:prstGeom prst="rect">
            <a:avLst/>
          </a:prstGeom>
          <a:noFill/>
          <a:ln w="12700">
            <a:noFill/>
            <a:miter lim="800000"/>
            <a:headEnd/>
            <a:tailEnd/>
          </a:ln>
          <a:effectLst/>
        </p:spPr>
        <p:txBody>
          <a:bodyPr>
            <a:spAutoFit/>
          </a:bodyPr>
          <a:lstStyle/>
          <a:p>
            <a:pPr marL="284163" indent="-284163">
              <a:lnSpc>
                <a:spcPct val="95000"/>
              </a:lnSpc>
              <a:spcBef>
                <a:spcPct val="80000"/>
              </a:spcBef>
            </a:pPr>
            <a:r>
              <a:rPr lang="es-ES_tradnl" sz="2800">
                <a:latin typeface="Times New Roman" pitchFamily="18" charset="0"/>
              </a:rPr>
              <a:t>	donde </a:t>
            </a:r>
            <a:r>
              <a:rPr lang="es-ES_tradnl" sz="2800" i="1">
                <a:latin typeface="Times New Roman" pitchFamily="18" charset="0"/>
              </a:rPr>
              <a:t>P</a:t>
            </a:r>
            <a:r>
              <a:rPr lang="es-ES_tradnl" sz="2800">
                <a:latin typeface="Times New Roman" pitchFamily="18" charset="0"/>
              </a:rPr>
              <a:t> es la pérdida durante un evento, la cual resulta de la adición de numero</a:t>
            </a:r>
            <a:r>
              <a:rPr lang="es-ES" sz="2800">
                <a:latin typeface="Times New Roman" pitchFamily="18" charset="0"/>
              </a:rPr>
              <a:t>s</a:t>
            </a:r>
            <a:r>
              <a:rPr lang="es-ES_tradnl" sz="2800">
                <a:latin typeface="Times New Roman" pitchFamily="18" charset="0"/>
              </a:rPr>
              <a:t>as pérdidas individuales, generalmente correlacionadas y </a:t>
            </a:r>
            <a:r>
              <a:rPr lang="es-ES_tradnl" sz="2800" i="1">
                <a:latin typeface="Times New Roman" pitchFamily="18" charset="0"/>
              </a:rPr>
              <a:t>F</a:t>
            </a:r>
            <a:r>
              <a:rPr lang="es-ES_tradnl" sz="2800" i="1" baseline="-25000">
                <a:latin typeface="Times New Roman" pitchFamily="18" charset="0"/>
              </a:rPr>
              <a:t>i</a:t>
            </a:r>
            <a:r>
              <a:rPr lang="es-ES_tradnl" sz="2800">
                <a:latin typeface="Times New Roman" pitchFamily="18" charset="0"/>
              </a:rPr>
              <a:t> es la frecuencia anual de ocurrencia del evento.</a:t>
            </a:r>
            <a:endParaRPr lang="es-ES_tradnl" sz="2800">
              <a:solidFill>
                <a:schemeClr val="tx2"/>
              </a:solidFill>
              <a:latin typeface="Times New Roman" pitchFamily="18" charset="0"/>
            </a:endParaRPr>
          </a:p>
        </p:txBody>
      </p:sp>
      <p:sp>
        <p:nvSpPr>
          <p:cNvPr id="663561" name="Rectangle 9"/>
          <p:cNvSpPr>
            <a:spLocks noGrp="1" noChangeArrowheads="1"/>
          </p:cNvSpPr>
          <p:nvPr>
            <p:ph type="title"/>
          </p:nvPr>
        </p:nvSpPr>
        <p:spPr/>
        <p:txBody>
          <a:bodyPr/>
          <a:lstStyle/>
          <a:p>
            <a:r>
              <a:rPr lang="es-MX"/>
              <a:t>Ecuaciones principales</a:t>
            </a:r>
            <a:endParaRPr lang="es-E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635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6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Text Box 2"/>
          <p:cNvSpPr txBox="1">
            <a:spLocks noChangeArrowheads="1"/>
          </p:cNvSpPr>
          <p:nvPr/>
        </p:nvSpPr>
        <p:spPr bwMode="auto">
          <a:xfrm>
            <a:off x="909638" y="1397000"/>
            <a:ext cx="7766050" cy="498475"/>
          </a:xfrm>
          <a:prstGeom prst="rect">
            <a:avLst/>
          </a:prstGeom>
          <a:noFill/>
          <a:ln w="12700">
            <a:noFill/>
            <a:miter lim="800000"/>
            <a:headEnd/>
            <a:tailEnd/>
          </a:ln>
          <a:effectLst/>
        </p:spPr>
        <p:txBody>
          <a:bodyPr>
            <a:spAutoFit/>
          </a:bodyPr>
          <a:lstStyle/>
          <a:p>
            <a:pPr marL="284163" indent="-284163">
              <a:lnSpc>
                <a:spcPct val="95000"/>
              </a:lnSpc>
              <a:spcBef>
                <a:spcPct val="80000"/>
              </a:spcBef>
            </a:pPr>
            <a:r>
              <a:rPr lang="es-ES_tradnl" sz="2800">
                <a:latin typeface="Times New Roman" pitchFamily="18" charset="0"/>
              </a:rPr>
              <a:t>	La pérdida anual esperada</a:t>
            </a:r>
            <a:endParaRPr lang="es-ES_tradnl" sz="2800">
              <a:solidFill>
                <a:schemeClr val="tx2"/>
              </a:solidFill>
              <a:latin typeface="Times New Roman" pitchFamily="18" charset="0"/>
            </a:endParaRPr>
          </a:p>
        </p:txBody>
      </p:sp>
      <p:graphicFrame>
        <p:nvGraphicFramePr>
          <p:cNvPr id="794627" name="Object 3"/>
          <p:cNvGraphicFramePr>
            <a:graphicFrameLocks noChangeAspect="1"/>
          </p:cNvGraphicFramePr>
          <p:nvPr/>
        </p:nvGraphicFramePr>
        <p:xfrm>
          <a:off x="1573213" y="2997200"/>
          <a:ext cx="5826125" cy="1063625"/>
        </p:xfrm>
        <a:graphic>
          <a:graphicData uri="http://schemas.openxmlformats.org/presentationml/2006/ole">
            <p:oleObj spid="_x0000_s524290" name="Ecuación" r:id="rId3" imgW="1879560" imgH="342720" progId="Equation.3">
              <p:embed/>
            </p:oleObj>
          </a:graphicData>
        </a:graphic>
      </p:graphicFrame>
      <p:sp>
        <p:nvSpPr>
          <p:cNvPr id="794629" name="Rectangle 5"/>
          <p:cNvSpPr>
            <a:spLocks noGrp="1" noChangeArrowheads="1"/>
          </p:cNvSpPr>
          <p:nvPr>
            <p:ph type="title"/>
          </p:nvPr>
        </p:nvSpPr>
        <p:spPr/>
        <p:txBody>
          <a:bodyPr/>
          <a:lstStyle/>
          <a:p>
            <a:r>
              <a:rPr lang="es-MX"/>
              <a:t>Ecuaciones principales</a:t>
            </a:r>
            <a:endParaRPr lang="es-E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94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ChangeArrowheads="1"/>
          </p:cNvSpPr>
          <p:nvPr/>
        </p:nvSpPr>
        <p:spPr bwMode="auto">
          <a:xfrm>
            <a:off x="1577975" y="2306638"/>
            <a:ext cx="6589713" cy="2227262"/>
          </a:xfrm>
          <a:prstGeom prst="rect">
            <a:avLst/>
          </a:prstGeom>
          <a:noFill/>
          <a:ln w="12700">
            <a:noFill/>
            <a:miter lim="800000"/>
            <a:headEnd/>
            <a:tailEnd/>
          </a:ln>
          <a:effectLst/>
        </p:spPr>
        <p:txBody>
          <a:bodyPr lIns="90488" tIns="44450" rIns="90488" bIns="44450"/>
          <a:lstStyle/>
          <a:p>
            <a:pPr algn="just">
              <a:lnSpc>
                <a:spcPct val="125000"/>
              </a:lnSpc>
              <a:spcBef>
                <a:spcPct val="120000"/>
              </a:spcBef>
            </a:pPr>
            <a:endParaRPr lang="es-ES_tradnl" sz="2800"/>
          </a:p>
        </p:txBody>
      </p:sp>
      <p:sp>
        <p:nvSpPr>
          <p:cNvPr id="795651" name="Text Box 3"/>
          <p:cNvSpPr txBox="1">
            <a:spLocks noChangeArrowheads="1"/>
          </p:cNvSpPr>
          <p:nvPr/>
        </p:nvSpPr>
        <p:spPr bwMode="auto">
          <a:xfrm>
            <a:off x="1228725" y="3703638"/>
            <a:ext cx="7507288" cy="2722562"/>
          </a:xfrm>
          <a:prstGeom prst="rect">
            <a:avLst/>
          </a:prstGeom>
          <a:noFill/>
          <a:ln w="12700">
            <a:noFill/>
            <a:miter lim="800000"/>
            <a:headEnd/>
            <a:tailEnd/>
          </a:ln>
          <a:effectLst/>
        </p:spPr>
        <p:txBody>
          <a:bodyPr lIns="90488" tIns="44450" rIns="90488" bIns="44450"/>
          <a:lstStyle/>
          <a:p>
            <a:pPr marL="190500" indent="-190500" algn="just">
              <a:lnSpc>
                <a:spcPct val="125000"/>
              </a:lnSpc>
              <a:spcBef>
                <a:spcPct val="120000"/>
              </a:spcBef>
              <a:buFont typeface="Wingdings 2" pitchFamily="18" charset="2"/>
              <a:buChar char="P"/>
            </a:pPr>
            <a:endParaRPr lang="es-ES_tradnl" sz="2000"/>
          </a:p>
        </p:txBody>
      </p:sp>
      <p:sp>
        <p:nvSpPr>
          <p:cNvPr id="795652" name="Rectangle 4"/>
          <p:cNvSpPr>
            <a:spLocks noChangeArrowheads="1"/>
          </p:cNvSpPr>
          <p:nvPr/>
        </p:nvSpPr>
        <p:spPr bwMode="auto">
          <a:xfrm>
            <a:off x="1577975" y="5316538"/>
            <a:ext cx="6589713" cy="969962"/>
          </a:xfrm>
          <a:prstGeom prst="rect">
            <a:avLst/>
          </a:prstGeom>
          <a:noFill/>
          <a:ln w="12700">
            <a:noFill/>
            <a:miter lim="800000"/>
            <a:headEnd/>
            <a:tailEnd/>
          </a:ln>
          <a:effectLst/>
        </p:spPr>
        <p:txBody>
          <a:bodyPr lIns="90488" tIns="44450" rIns="90488" bIns="44450"/>
          <a:lstStyle/>
          <a:p>
            <a:pPr algn="just">
              <a:lnSpc>
                <a:spcPct val="125000"/>
              </a:lnSpc>
              <a:spcBef>
                <a:spcPct val="120000"/>
              </a:spcBef>
            </a:pPr>
            <a:endParaRPr lang="es-ES_tradnl" sz="2000"/>
          </a:p>
        </p:txBody>
      </p:sp>
      <p:grpSp>
        <p:nvGrpSpPr>
          <p:cNvPr id="2" name="Group 5"/>
          <p:cNvGrpSpPr>
            <a:grpSpLocks/>
          </p:cNvGrpSpPr>
          <p:nvPr/>
        </p:nvGrpSpPr>
        <p:grpSpPr bwMode="auto">
          <a:xfrm>
            <a:off x="1476375" y="1503363"/>
            <a:ext cx="6300788" cy="4799012"/>
            <a:chOff x="768" y="1030"/>
            <a:chExt cx="3969" cy="3023"/>
          </a:xfrm>
        </p:grpSpPr>
        <p:pic>
          <p:nvPicPr>
            <p:cNvPr id="795654" name="Picture 6"/>
            <p:cNvPicPr>
              <a:picLocks noChangeAspect="1" noChangeArrowheads="1"/>
            </p:cNvPicPr>
            <p:nvPr/>
          </p:nvPicPr>
          <p:blipFill>
            <a:blip r:embed="rId2"/>
            <a:srcRect/>
            <a:stretch>
              <a:fillRect/>
            </a:stretch>
          </p:blipFill>
          <p:spPr bwMode="auto">
            <a:xfrm>
              <a:off x="768" y="1030"/>
              <a:ext cx="3969" cy="3023"/>
            </a:xfrm>
            <a:prstGeom prst="rect">
              <a:avLst/>
            </a:prstGeom>
            <a:noFill/>
            <a:ln w="9525">
              <a:noFill/>
              <a:miter lim="800000"/>
              <a:headEnd/>
              <a:tailEnd/>
            </a:ln>
            <a:effectLst/>
          </p:spPr>
        </p:pic>
        <p:grpSp>
          <p:nvGrpSpPr>
            <p:cNvPr id="3" name="Group 7"/>
            <p:cNvGrpSpPr>
              <a:grpSpLocks/>
            </p:cNvGrpSpPr>
            <p:nvPr/>
          </p:nvGrpSpPr>
          <p:grpSpPr bwMode="auto">
            <a:xfrm>
              <a:off x="1480" y="2736"/>
              <a:ext cx="1594" cy="768"/>
              <a:chOff x="1480" y="2736"/>
              <a:chExt cx="1594" cy="741"/>
            </a:xfrm>
          </p:grpSpPr>
          <p:sp>
            <p:nvSpPr>
              <p:cNvPr id="795656" name="Line 8"/>
              <p:cNvSpPr>
                <a:spLocks noChangeShapeType="1"/>
              </p:cNvSpPr>
              <p:nvPr/>
            </p:nvSpPr>
            <p:spPr bwMode="auto">
              <a:xfrm>
                <a:off x="1480" y="2736"/>
                <a:ext cx="1592" cy="0"/>
              </a:xfrm>
              <a:prstGeom prst="line">
                <a:avLst/>
              </a:prstGeom>
              <a:noFill/>
              <a:ln w="28575">
                <a:solidFill>
                  <a:schemeClr val="accent2"/>
                </a:solidFill>
                <a:prstDash val="lgDash"/>
                <a:round/>
                <a:headEnd/>
                <a:tailEnd/>
              </a:ln>
              <a:effectLst/>
            </p:spPr>
            <p:txBody>
              <a:bodyPr/>
              <a:lstStyle/>
              <a:p>
                <a:endParaRPr lang="es-MX"/>
              </a:p>
            </p:txBody>
          </p:sp>
          <p:sp>
            <p:nvSpPr>
              <p:cNvPr id="795657" name="Line 9"/>
              <p:cNvSpPr>
                <a:spLocks noChangeShapeType="1"/>
              </p:cNvSpPr>
              <p:nvPr/>
            </p:nvSpPr>
            <p:spPr bwMode="auto">
              <a:xfrm>
                <a:off x="3072" y="2736"/>
                <a:ext cx="2" cy="741"/>
              </a:xfrm>
              <a:prstGeom prst="line">
                <a:avLst/>
              </a:prstGeom>
              <a:noFill/>
              <a:ln w="28575">
                <a:solidFill>
                  <a:schemeClr val="accent2"/>
                </a:solidFill>
                <a:prstDash val="lgDash"/>
                <a:round/>
                <a:headEnd/>
                <a:tailEnd/>
              </a:ln>
              <a:effectLst/>
            </p:spPr>
            <p:txBody>
              <a:bodyPr/>
              <a:lstStyle/>
              <a:p>
                <a:endParaRPr lang="es-MX"/>
              </a:p>
            </p:txBody>
          </p:sp>
        </p:grpSp>
      </p:gr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9" name="Rectangle 5"/>
          <p:cNvSpPr>
            <a:spLocks noGrp="1" noChangeArrowheads="1"/>
          </p:cNvSpPr>
          <p:nvPr>
            <p:ph type="title"/>
          </p:nvPr>
        </p:nvSpPr>
        <p:spPr/>
        <p:txBody>
          <a:bodyPr/>
          <a:lstStyle/>
          <a:p>
            <a:r>
              <a:rPr lang="en-US" dirty="0" err="1" smtClean="0"/>
              <a:t>Proyecto</a:t>
            </a:r>
            <a:r>
              <a:rPr lang="en-US" dirty="0" smtClean="0"/>
              <a:t> CAPRA</a:t>
            </a:r>
            <a:endParaRPr lang="en-US" dirty="0"/>
          </a:p>
        </p:txBody>
      </p:sp>
      <p:sp>
        <p:nvSpPr>
          <p:cNvPr id="953350" name="Rectangle 6"/>
          <p:cNvSpPr>
            <a:spLocks noGrp="1" noChangeArrowheads="1"/>
          </p:cNvSpPr>
          <p:nvPr>
            <p:ph type="body" idx="1"/>
          </p:nvPr>
        </p:nvSpPr>
        <p:spPr>
          <a:xfrm>
            <a:off x="903288" y="1341438"/>
            <a:ext cx="7772400" cy="4967287"/>
          </a:xfrm>
        </p:spPr>
        <p:txBody>
          <a:bodyPr/>
          <a:lstStyle/>
          <a:p>
            <a:r>
              <a:rPr lang="es-MX" b="1" dirty="0" smtClean="0"/>
              <a:t>C</a:t>
            </a:r>
            <a:r>
              <a:rPr lang="es-MX" dirty="0" smtClean="0"/>
              <a:t>entral </a:t>
            </a:r>
            <a:r>
              <a:rPr lang="es-MX" b="1" dirty="0" err="1" smtClean="0"/>
              <a:t>A</a:t>
            </a:r>
            <a:r>
              <a:rPr lang="es-MX" dirty="0" err="1" smtClean="0"/>
              <a:t>merica</a:t>
            </a:r>
            <a:r>
              <a:rPr lang="es-MX" dirty="0" smtClean="0"/>
              <a:t> </a:t>
            </a:r>
            <a:r>
              <a:rPr lang="es-MX" b="1" dirty="0" err="1" smtClean="0"/>
              <a:t>P</a:t>
            </a:r>
            <a:r>
              <a:rPr lang="es-MX" dirty="0" err="1" smtClean="0"/>
              <a:t>robabilistic</a:t>
            </a:r>
            <a:r>
              <a:rPr lang="es-MX" dirty="0" smtClean="0"/>
              <a:t> </a:t>
            </a:r>
            <a:r>
              <a:rPr lang="es-MX" b="1" dirty="0" err="1" smtClean="0"/>
              <a:t>R</a:t>
            </a:r>
            <a:r>
              <a:rPr lang="es-MX" dirty="0" err="1" smtClean="0"/>
              <a:t>isk</a:t>
            </a:r>
            <a:r>
              <a:rPr lang="es-MX" dirty="0" smtClean="0"/>
              <a:t> </a:t>
            </a:r>
            <a:r>
              <a:rPr lang="es-MX" b="1" dirty="0" err="1" smtClean="0"/>
              <a:t>A</a:t>
            </a:r>
            <a:r>
              <a:rPr lang="es-MX" dirty="0" err="1" smtClean="0"/>
              <a:t>nalysis</a:t>
            </a:r>
            <a:endParaRPr lang="es-MX" dirty="0" smtClean="0"/>
          </a:p>
          <a:p>
            <a:r>
              <a:rPr lang="es-MX" dirty="0" smtClean="0"/>
              <a:t>Financiado por el Banco Mundial</a:t>
            </a:r>
          </a:p>
          <a:p>
            <a:r>
              <a:rPr lang="es-MX" dirty="0" smtClean="0"/>
              <a:t>Desarrollar protocolos estandarizados para especificar amenaza, vulnerabilidad y exposición</a:t>
            </a:r>
          </a:p>
          <a:p>
            <a:r>
              <a:rPr lang="es-MX" dirty="0" smtClean="0"/>
              <a:t>Desarrollar herramientas para evaluar riesgo probabilista debido a amenazas naturales</a:t>
            </a:r>
            <a:endParaRPr lang="es-MX"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33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33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33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33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5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p:txBody>
          <a:bodyPr/>
          <a:lstStyle/>
          <a:p>
            <a:r>
              <a:rPr lang="en-US" dirty="0" err="1" smtClean="0"/>
              <a:t>Amenaza</a:t>
            </a:r>
            <a:endParaRPr lang="en-US" dirty="0"/>
          </a:p>
        </p:txBody>
      </p:sp>
      <p:sp>
        <p:nvSpPr>
          <p:cNvPr id="957443" name="Rectangle 3"/>
          <p:cNvSpPr>
            <a:spLocks noGrp="1" noChangeArrowheads="1"/>
          </p:cNvSpPr>
          <p:nvPr>
            <p:ph type="body" idx="1"/>
          </p:nvPr>
        </p:nvSpPr>
        <p:spPr>
          <a:xfrm>
            <a:off x="903288" y="1700809"/>
            <a:ext cx="7772400" cy="3816423"/>
          </a:xfrm>
        </p:spPr>
        <p:txBody>
          <a:bodyPr/>
          <a:lstStyle/>
          <a:p>
            <a:r>
              <a:rPr lang="es-MX" dirty="0" smtClean="0"/>
              <a:t>Especificar todas las maneras en que puede ocurrir una amenaza natural (construir </a:t>
            </a:r>
            <a:r>
              <a:rPr lang="es-MX" i="1" dirty="0" smtClean="0"/>
              <a:t>escenarios</a:t>
            </a:r>
            <a:r>
              <a:rPr lang="es-MX" dirty="0" smtClean="0"/>
              <a:t>)</a:t>
            </a:r>
          </a:p>
          <a:p>
            <a:r>
              <a:rPr lang="es-MX" dirty="0" smtClean="0"/>
              <a:t>Determinar la distribución espacial de la </a:t>
            </a:r>
            <a:r>
              <a:rPr lang="es-MX" i="1" dirty="0" smtClean="0"/>
              <a:t>intensidad</a:t>
            </a:r>
            <a:r>
              <a:rPr lang="es-MX" dirty="0" smtClean="0"/>
              <a:t> en cada uno de los escenarios</a:t>
            </a:r>
          </a:p>
          <a:p>
            <a:r>
              <a:rPr lang="es-MX" dirty="0" smtClean="0"/>
              <a:t>Asignar una frecuencia anual de ocurrir a cada escenario</a:t>
            </a:r>
            <a:endParaRPr lang="es-MX"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7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7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7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r>
              <a:rPr lang="en-US" dirty="0" err="1" smtClean="0"/>
              <a:t>Vulnerabilidad</a:t>
            </a:r>
            <a:endParaRPr lang="en-US" dirty="0"/>
          </a:p>
        </p:txBody>
      </p:sp>
      <p:sp>
        <p:nvSpPr>
          <p:cNvPr id="958467" name="Rectangle 3"/>
          <p:cNvSpPr>
            <a:spLocks noGrp="1" noChangeArrowheads="1"/>
          </p:cNvSpPr>
          <p:nvPr>
            <p:ph type="body" idx="1"/>
          </p:nvPr>
        </p:nvSpPr>
        <p:spPr>
          <a:xfrm>
            <a:off x="827088" y="1771650"/>
            <a:ext cx="7772400" cy="4249638"/>
          </a:xfrm>
        </p:spPr>
        <p:txBody>
          <a:bodyPr/>
          <a:lstStyle/>
          <a:p>
            <a:pPr>
              <a:lnSpc>
                <a:spcPct val="90000"/>
              </a:lnSpc>
            </a:pPr>
            <a:r>
              <a:rPr lang="es-MX" dirty="0" smtClean="0"/>
              <a:t>Para cada amenaza, clasificar los bienes expuestos en </a:t>
            </a:r>
            <a:r>
              <a:rPr lang="es-MX" i="1" dirty="0" smtClean="0"/>
              <a:t>clases estructurales</a:t>
            </a:r>
          </a:p>
          <a:p>
            <a:pPr>
              <a:lnSpc>
                <a:spcPct val="90000"/>
              </a:lnSpc>
            </a:pPr>
            <a:r>
              <a:rPr lang="es-MX" dirty="0" smtClean="0"/>
              <a:t>Para cada amenaza y clase estructural, desarrollar relaciones de vulnerabilidad, que ligan de manera probabilista la intensidad local de la amenaza con el costo de reconstrucción o, de manera general, con alguna medida de las consecuencias del evento</a:t>
            </a:r>
            <a:endParaRPr lang="es-MX"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8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8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5" name="Rectangle 7"/>
          <p:cNvSpPr>
            <a:spLocks noGrp="1" noChangeArrowheads="1"/>
          </p:cNvSpPr>
          <p:nvPr>
            <p:ph type="title"/>
          </p:nvPr>
        </p:nvSpPr>
        <p:spPr/>
        <p:txBody>
          <a:bodyPr/>
          <a:lstStyle/>
          <a:p>
            <a:r>
              <a:rPr lang="es-MX"/>
              <a:t>Objetivo</a:t>
            </a:r>
            <a:endParaRPr lang="es-ES"/>
          </a:p>
        </p:txBody>
      </p:sp>
      <p:sp>
        <p:nvSpPr>
          <p:cNvPr id="657416" name="Rectangle 8"/>
          <p:cNvSpPr>
            <a:spLocks noGrp="1" noChangeArrowheads="1"/>
          </p:cNvSpPr>
          <p:nvPr>
            <p:ph type="body" idx="1"/>
          </p:nvPr>
        </p:nvSpPr>
        <p:spPr>
          <a:xfrm>
            <a:off x="900113" y="1619250"/>
            <a:ext cx="7772400" cy="4114800"/>
          </a:xfrm>
        </p:spPr>
        <p:txBody>
          <a:bodyPr/>
          <a:lstStyle/>
          <a:p>
            <a:r>
              <a:rPr lang="es-ES_tradnl" dirty="0" smtClean="0"/>
              <a:t>Convencerlos de que es razonable (y necesario) hacer evaluación probabilista de riesgo</a:t>
            </a:r>
          </a:p>
          <a:p>
            <a:r>
              <a:rPr lang="es-ES_tradnl" dirty="0" smtClean="0"/>
              <a:t>Presentar </a:t>
            </a:r>
            <a:r>
              <a:rPr lang="es-ES_tradnl" dirty="0"/>
              <a:t>las principales características de los modelos de </a:t>
            </a:r>
            <a:r>
              <a:rPr lang="es-ES_tradnl" dirty="0" smtClean="0"/>
              <a:t>estimación probabilista </a:t>
            </a:r>
            <a:r>
              <a:rPr lang="es-ES_tradnl" dirty="0"/>
              <a:t>de </a:t>
            </a:r>
            <a:r>
              <a:rPr lang="es-ES_tradnl" dirty="0" smtClean="0"/>
              <a:t>riesgo</a:t>
            </a:r>
            <a:endParaRPr lang="es-ES_tradnl" dirty="0"/>
          </a:p>
          <a:p>
            <a:r>
              <a:rPr lang="es-ES_tradnl" dirty="0" smtClean="0"/>
              <a:t>Presentar </a:t>
            </a:r>
            <a:r>
              <a:rPr lang="es-ES_tradnl" dirty="0"/>
              <a:t>algunas </a:t>
            </a:r>
            <a:r>
              <a:rPr lang="es-ES_tradnl" dirty="0" smtClean="0"/>
              <a:t>aplicaciones, que no podrían hacerse sin el enfoque probabilista</a:t>
            </a:r>
            <a:endParaRPr lang="es-ES_trad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74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74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2484438" y="-88900"/>
            <a:ext cx="6264275" cy="620713"/>
          </a:xfrm>
          <a:noFill/>
          <a:ln/>
        </p:spPr>
        <p:txBody>
          <a:bodyPr/>
          <a:lstStyle/>
          <a:p>
            <a:r>
              <a:rPr lang="es-ES"/>
              <a:t>Funciones de Vulnerabilidad</a:t>
            </a:r>
          </a:p>
        </p:txBody>
      </p:sp>
      <p:pic>
        <p:nvPicPr>
          <p:cNvPr id="648195" name="Picture 3"/>
          <p:cNvPicPr>
            <a:picLocks noChangeAspect="1" noChangeArrowheads="1"/>
          </p:cNvPicPr>
          <p:nvPr/>
        </p:nvPicPr>
        <p:blipFill>
          <a:blip r:embed="rId3"/>
          <a:srcRect/>
          <a:stretch>
            <a:fillRect/>
          </a:stretch>
        </p:blipFill>
        <p:spPr bwMode="auto">
          <a:xfrm>
            <a:off x="755650" y="927100"/>
            <a:ext cx="7559675" cy="5348288"/>
          </a:xfrm>
          <a:prstGeom prst="rect">
            <a:avLst/>
          </a:prstGeom>
          <a:noFill/>
          <a:ln w="9525" algn="ctr">
            <a:noFill/>
            <a:miter lim="800000"/>
            <a:headEnd/>
            <a:tailEnd/>
          </a:ln>
          <a:effectLst/>
        </p:spPr>
      </p:pic>
      <p:sp>
        <p:nvSpPr>
          <p:cNvPr id="648197" name="Rectangle 5"/>
          <p:cNvSpPr>
            <a:spLocks noChangeArrowheads="1"/>
          </p:cNvSpPr>
          <p:nvPr/>
        </p:nvSpPr>
        <p:spPr bwMode="auto">
          <a:xfrm>
            <a:off x="1476375" y="1700213"/>
            <a:ext cx="2584450" cy="366712"/>
          </a:xfrm>
          <a:prstGeom prst="rect">
            <a:avLst/>
          </a:prstGeom>
          <a:solidFill>
            <a:schemeClr val="bg1"/>
          </a:solidFill>
          <a:ln w="9525" algn="ctr">
            <a:noFill/>
            <a:miter lim="800000"/>
            <a:headEnd/>
            <a:tailEnd/>
          </a:ln>
          <a:effectLst/>
        </p:spPr>
        <p:txBody>
          <a:bodyPr wrap="none" anchor="ctr">
            <a:spAutoFit/>
          </a:bodyPr>
          <a:lstStyle/>
          <a:p>
            <a:pPr eaLnBrk="1" hangingPunct="1"/>
            <a:r>
              <a:rPr lang="es-ES_tradnl"/>
              <a:t>Inmueble y Contenidos </a:t>
            </a:r>
            <a:endParaRPr lang="es-ES"/>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p:txBody>
          <a:bodyPr/>
          <a:lstStyle/>
          <a:p>
            <a:r>
              <a:rPr lang="en-US" dirty="0" err="1" smtClean="0"/>
              <a:t>Exposición</a:t>
            </a:r>
            <a:endParaRPr lang="en-US" dirty="0"/>
          </a:p>
        </p:txBody>
      </p:sp>
      <p:sp>
        <p:nvSpPr>
          <p:cNvPr id="959491" name="Rectangle 3"/>
          <p:cNvSpPr>
            <a:spLocks noGrp="1" noChangeArrowheads="1"/>
          </p:cNvSpPr>
          <p:nvPr>
            <p:ph type="body" idx="1"/>
          </p:nvPr>
        </p:nvSpPr>
        <p:spPr>
          <a:xfrm>
            <a:off x="976313" y="2132013"/>
            <a:ext cx="7772400" cy="3025775"/>
          </a:xfrm>
        </p:spPr>
        <p:txBody>
          <a:bodyPr/>
          <a:lstStyle/>
          <a:p>
            <a:r>
              <a:rPr lang="es-MX" dirty="0" smtClean="0"/>
              <a:t>Localizar en el espacio los bienes expuestos</a:t>
            </a:r>
          </a:p>
          <a:p>
            <a:r>
              <a:rPr lang="es-MX" dirty="0" smtClean="0"/>
              <a:t>Asignar un valor (económico o de otra índole) a cada uno de ellos</a:t>
            </a:r>
          </a:p>
          <a:p>
            <a:r>
              <a:rPr lang="es-MX" dirty="0" smtClean="0"/>
              <a:t>Asignar a cada bien expuesto una clase estructural, lo cual determina su vulnerabilidad</a:t>
            </a:r>
            <a:endParaRPr lang="es-MX"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9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9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9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Text Box 2"/>
          <p:cNvSpPr txBox="1">
            <a:spLocks noChangeArrowheads="1"/>
          </p:cNvSpPr>
          <p:nvPr/>
        </p:nvSpPr>
        <p:spPr bwMode="auto">
          <a:xfrm>
            <a:off x="900113" y="260350"/>
            <a:ext cx="6985000" cy="641350"/>
          </a:xfrm>
          <a:prstGeom prst="rect">
            <a:avLst/>
          </a:prstGeom>
          <a:noFill/>
          <a:ln w="9525">
            <a:noFill/>
            <a:miter lim="800000"/>
            <a:headEnd/>
            <a:tailEnd/>
          </a:ln>
          <a:effectLst/>
        </p:spPr>
        <p:txBody>
          <a:bodyPr>
            <a:spAutoFit/>
          </a:bodyPr>
          <a:lstStyle/>
          <a:p>
            <a:pPr algn="ctr" eaLnBrk="1" hangingPunct="1">
              <a:spcBef>
                <a:spcPct val="50000"/>
              </a:spcBef>
            </a:pPr>
            <a:r>
              <a:rPr lang="es-ES" sz="3600" b="1">
                <a:solidFill>
                  <a:schemeClr val="tx2"/>
                </a:solidFill>
              </a:rPr>
              <a:t> </a:t>
            </a:r>
            <a:endParaRPr lang="es-ES" sz="2600" b="1">
              <a:solidFill>
                <a:schemeClr val="tx2"/>
              </a:solidFill>
            </a:endParaRPr>
          </a:p>
        </p:txBody>
      </p:sp>
      <p:sp>
        <p:nvSpPr>
          <p:cNvPr id="800771" name="Text Box 3"/>
          <p:cNvSpPr txBox="1">
            <a:spLocks noChangeArrowheads="1"/>
          </p:cNvSpPr>
          <p:nvPr/>
        </p:nvSpPr>
        <p:spPr bwMode="auto">
          <a:xfrm>
            <a:off x="1439863" y="-26988"/>
            <a:ext cx="7596187" cy="519113"/>
          </a:xfrm>
          <a:prstGeom prst="rect">
            <a:avLst/>
          </a:prstGeom>
          <a:noFill/>
          <a:ln w="9525">
            <a:noFill/>
            <a:miter lim="800000"/>
            <a:headEnd/>
            <a:tailEnd/>
          </a:ln>
          <a:effectLst/>
        </p:spPr>
        <p:txBody>
          <a:bodyPr>
            <a:spAutoFit/>
          </a:bodyPr>
          <a:lstStyle/>
          <a:p>
            <a:pPr algn="ctr" eaLnBrk="1" hangingPunct="1">
              <a:spcBef>
                <a:spcPct val="50000"/>
              </a:spcBef>
            </a:pPr>
            <a:r>
              <a:rPr lang="es-ES" sz="2800" b="1" dirty="0" smtClean="0">
                <a:latin typeface="Times New Roman" pitchFamily="18" charset="0"/>
              </a:rPr>
              <a:t>Algunas aplicaciones</a:t>
            </a:r>
            <a:endParaRPr lang="es-ES" sz="2800" b="1" dirty="0">
              <a:latin typeface="Times New Roman" pitchFamily="18" charset="0"/>
            </a:endParaRPr>
          </a:p>
        </p:txBody>
      </p:sp>
      <p:graphicFrame>
        <p:nvGraphicFramePr>
          <p:cNvPr id="800772" name="Object 4"/>
          <p:cNvGraphicFramePr>
            <a:graphicFrameLocks noChangeAspect="1"/>
          </p:cNvGraphicFramePr>
          <p:nvPr/>
        </p:nvGraphicFramePr>
        <p:xfrm>
          <a:off x="4514850" y="3897313"/>
          <a:ext cx="114300" cy="215900"/>
        </p:xfrm>
        <a:graphic>
          <a:graphicData uri="http://schemas.openxmlformats.org/presentationml/2006/ole">
            <p:oleObj spid="_x0000_s529410" name="Ecuación" r:id="rId3" imgW="114120" imgH="215640" progId="Equation.3">
              <p:embed/>
            </p:oleObj>
          </a:graphicData>
        </a:graphic>
      </p:graphicFrame>
      <p:sp>
        <p:nvSpPr>
          <p:cNvPr id="800774" name="Rectangle 6"/>
          <p:cNvSpPr>
            <a:spLocks noChangeArrowheads="1"/>
          </p:cNvSpPr>
          <p:nvPr/>
        </p:nvSpPr>
        <p:spPr bwMode="auto">
          <a:xfrm>
            <a:off x="899592" y="2060848"/>
            <a:ext cx="7776864" cy="3027337"/>
          </a:xfrm>
          <a:prstGeom prst="rect">
            <a:avLst/>
          </a:prstGeom>
          <a:noFill/>
          <a:ln w="9525">
            <a:noFill/>
            <a:miter lim="800000"/>
            <a:headEnd/>
            <a:tailEnd/>
          </a:ln>
          <a:effectLst/>
        </p:spPr>
        <p:txBody>
          <a:bodyPr/>
          <a:lstStyle/>
          <a:p>
            <a:pPr marL="342900" indent="-342900" eaLnBrk="1" hangingPunct="1">
              <a:spcBef>
                <a:spcPct val="20000"/>
              </a:spcBef>
              <a:buSzPct val="50000"/>
              <a:buFontTx/>
              <a:buBlip>
                <a:blip r:embed="rId4"/>
              </a:buBlip>
            </a:pPr>
            <a:r>
              <a:rPr lang="es-ES" sz="3200" dirty="0" smtClean="0">
                <a:latin typeface="Times New Roman" pitchFamily="18" charset="0"/>
              </a:rPr>
              <a:t>Ordenamiento territorial, diseño de estructuras y diseño de escenarios para fines de protección civil</a:t>
            </a:r>
          </a:p>
          <a:p>
            <a:pPr marL="342900" indent="-342900" eaLnBrk="1" hangingPunct="1">
              <a:spcBef>
                <a:spcPct val="20000"/>
              </a:spcBef>
              <a:buSzPct val="50000"/>
              <a:buFontTx/>
              <a:buBlip>
                <a:blip r:embed="rId4"/>
              </a:buBlip>
            </a:pPr>
            <a:endParaRPr lang="es-ES" sz="3200" dirty="0" smtClean="0">
              <a:latin typeface="Times New Roman" pitchFamily="18" charset="0"/>
            </a:endParaRPr>
          </a:p>
          <a:p>
            <a:pPr marL="342900" indent="-342900" eaLnBrk="1" hangingPunct="1">
              <a:spcBef>
                <a:spcPct val="20000"/>
              </a:spcBef>
              <a:buSzPct val="50000"/>
              <a:buFontTx/>
              <a:buBlip>
                <a:blip r:embed="rId4"/>
              </a:buBlip>
            </a:pPr>
            <a:r>
              <a:rPr lang="es-ES" sz="3200" dirty="0" smtClean="0">
                <a:latin typeface="Times New Roman" pitchFamily="18" charset="0"/>
              </a:rPr>
              <a:t>Transferencia de riesgo</a:t>
            </a:r>
            <a:endParaRPr lang="es-ES" sz="3200" dirty="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914" name="2 Imagen" descr="SJS_Google.jpg"/>
          <p:cNvPicPr>
            <a:picLocks noChangeAspect="1"/>
          </p:cNvPicPr>
          <p:nvPr/>
        </p:nvPicPr>
        <p:blipFill>
          <a:blip r:embed="rId2"/>
          <a:srcRect/>
          <a:stretch>
            <a:fillRect/>
          </a:stretch>
        </p:blipFill>
        <p:spPr bwMode="auto">
          <a:xfrm>
            <a:off x="368300" y="1643063"/>
            <a:ext cx="8418513" cy="50403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1554" name="Picture 2"/>
          <p:cNvPicPr>
            <a:picLocks noChangeAspect="1" noChangeArrowheads="1"/>
          </p:cNvPicPr>
          <p:nvPr/>
        </p:nvPicPr>
        <p:blipFill>
          <a:blip r:embed="rId2"/>
          <a:srcRect/>
          <a:stretch>
            <a:fillRect/>
          </a:stretch>
        </p:blipFill>
        <p:spPr bwMode="auto">
          <a:xfrm>
            <a:off x="539750" y="179388"/>
            <a:ext cx="7981950" cy="6478587"/>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2578" name="Picture 2"/>
          <p:cNvPicPr>
            <a:picLocks noChangeAspect="1" noChangeArrowheads="1"/>
          </p:cNvPicPr>
          <p:nvPr/>
        </p:nvPicPr>
        <p:blipFill>
          <a:blip r:embed="rId2"/>
          <a:srcRect/>
          <a:stretch>
            <a:fillRect/>
          </a:stretch>
        </p:blipFill>
        <p:spPr bwMode="auto">
          <a:xfrm>
            <a:off x="539750" y="179388"/>
            <a:ext cx="7981950" cy="6478587"/>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Text Box 2"/>
          <p:cNvSpPr txBox="1">
            <a:spLocks noChangeArrowheads="1"/>
          </p:cNvSpPr>
          <p:nvPr/>
        </p:nvSpPr>
        <p:spPr bwMode="auto">
          <a:xfrm>
            <a:off x="900113" y="260350"/>
            <a:ext cx="6985000" cy="641350"/>
          </a:xfrm>
          <a:prstGeom prst="rect">
            <a:avLst/>
          </a:prstGeom>
          <a:noFill/>
          <a:ln w="9525">
            <a:noFill/>
            <a:miter lim="800000"/>
            <a:headEnd/>
            <a:tailEnd/>
          </a:ln>
          <a:effectLst/>
        </p:spPr>
        <p:txBody>
          <a:bodyPr>
            <a:spAutoFit/>
          </a:bodyPr>
          <a:lstStyle/>
          <a:p>
            <a:pPr algn="ctr" eaLnBrk="1" hangingPunct="1">
              <a:spcBef>
                <a:spcPct val="50000"/>
              </a:spcBef>
            </a:pPr>
            <a:r>
              <a:rPr lang="es-ES" sz="3600" b="1">
                <a:solidFill>
                  <a:schemeClr val="tx2"/>
                </a:solidFill>
              </a:rPr>
              <a:t> </a:t>
            </a:r>
            <a:endParaRPr lang="es-ES" sz="2600" b="1">
              <a:solidFill>
                <a:schemeClr val="tx2"/>
              </a:solidFill>
            </a:endParaRPr>
          </a:p>
        </p:txBody>
      </p:sp>
      <p:sp>
        <p:nvSpPr>
          <p:cNvPr id="800771" name="Text Box 3"/>
          <p:cNvSpPr txBox="1">
            <a:spLocks noChangeArrowheads="1"/>
          </p:cNvSpPr>
          <p:nvPr/>
        </p:nvSpPr>
        <p:spPr bwMode="auto">
          <a:xfrm>
            <a:off x="1439863" y="-26988"/>
            <a:ext cx="7596187" cy="519113"/>
          </a:xfrm>
          <a:prstGeom prst="rect">
            <a:avLst/>
          </a:prstGeom>
          <a:noFill/>
          <a:ln w="9525">
            <a:noFill/>
            <a:miter lim="800000"/>
            <a:headEnd/>
            <a:tailEnd/>
          </a:ln>
          <a:effectLst/>
        </p:spPr>
        <p:txBody>
          <a:bodyPr>
            <a:spAutoFit/>
          </a:bodyPr>
          <a:lstStyle/>
          <a:p>
            <a:pPr algn="ctr" eaLnBrk="1" hangingPunct="1">
              <a:spcBef>
                <a:spcPct val="50000"/>
              </a:spcBef>
            </a:pPr>
            <a:r>
              <a:rPr lang="es-ES" sz="2800" b="1" dirty="0" smtClean="0">
                <a:latin typeface="Times New Roman" pitchFamily="18" charset="0"/>
              </a:rPr>
              <a:t>Ordenamiento y escenarios</a:t>
            </a:r>
            <a:endParaRPr lang="es-ES" sz="2800" b="1" dirty="0">
              <a:latin typeface="Times New Roman" pitchFamily="18" charset="0"/>
            </a:endParaRPr>
          </a:p>
        </p:txBody>
      </p:sp>
      <p:graphicFrame>
        <p:nvGraphicFramePr>
          <p:cNvPr id="800772" name="Object 4"/>
          <p:cNvGraphicFramePr>
            <a:graphicFrameLocks noChangeAspect="1"/>
          </p:cNvGraphicFramePr>
          <p:nvPr/>
        </p:nvGraphicFramePr>
        <p:xfrm>
          <a:off x="4514850" y="3897313"/>
          <a:ext cx="114300" cy="215900"/>
        </p:xfrm>
        <a:graphic>
          <a:graphicData uri="http://schemas.openxmlformats.org/presentationml/2006/ole">
            <p:oleObj spid="_x0000_s649218" name="Ecuación" r:id="rId3" imgW="114120" imgH="215640" progId="Equation.3">
              <p:embed/>
            </p:oleObj>
          </a:graphicData>
        </a:graphic>
      </p:graphicFrame>
      <p:sp>
        <p:nvSpPr>
          <p:cNvPr id="800774" name="Rectangle 6"/>
          <p:cNvSpPr>
            <a:spLocks noChangeArrowheads="1"/>
          </p:cNvSpPr>
          <p:nvPr/>
        </p:nvSpPr>
        <p:spPr bwMode="auto">
          <a:xfrm>
            <a:off x="611560" y="1052736"/>
            <a:ext cx="8136904" cy="5328592"/>
          </a:xfrm>
          <a:prstGeom prst="rect">
            <a:avLst/>
          </a:prstGeom>
          <a:noFill/>
          <a:ln w="9525">
            <a:noFill/>
            <a:miter lim="800000"/>
            <a:headEnd/>
            <a:tailEnd/>
          </a:ln>
          <a:effectLst/>
        </p:spPr>
        <p:txBody>
          <a:bodyPr/>
          <a:lstStyle/>
          <a:p>
            <a:pPr marL="342900" indent="-342900" eaLnBrk="1" hangingPunct="1">
              <a:spcBef>
                <a:spcPct val="20000"/>
              </a:spcBef>
              <a:buSzPct val="50000"/>
            </a:pPr>
            <a:r>
              <a:rPr lang="es-ES" sz="3200" dirty="0" smtClean="0">
                <a:latin typeface="Times New Roman" pitchFamily="18" charset="0"/>
              </a:rPr>
              <a:t>	¿Podríamos hacer esto bien </a:t>
            </a:r>
            <a:r>
              <a:rPr lang="es-ES" sz="3200" dirty="0" smtClean="0">
                <a:latin typeface="Times New Roman" pitchFamily="18" charset="0"/>
              </a:rPr>
              <a:t>sin el </a:t>
            </a:r>
            <a:r>
              <a:rPr lang="es-ES" sz="3200" dirty="0" smtClean="0">
                <a:latin typeface="Times New Roman" pitchFamily="18" charset="0"/>
              </a:rPr>
              <a:t>análisis probabilista de amenaza y riesgo?</a:t>
            </a:r>
          </a:p>
          <a:p>
            <a:pPr marL="342900" indent="-342900" eaLnBrk="1" hangingPunct="1">
              <a:spcBef>
                <a:spcPct val="20000"/>
              </a:spcBef>
              <a:buSzPct val="50000"/>
            </a:pPr>
            <a:endParaRPr lang="es-ES" sz="3200" dirty="0" smtClean="0">
              <a:latin typeface="Times New Roman" pitchFamily="18" charset="0"/>
            </a:endParaRPr>
          </a:p>
          <a:p>
            <a:pPr marL="342900" indent="-342900" eaLnBrk="1" hangingPunct="1">
              <a:spcBef>
                <a:spcPct val="20000"/>
              </a:spcBef>
              <a:buSzPct val="50000"/>
              <a:buFontTx/>
              <a:buBlip>
                <a:blip r:embed="rId4"/>
              </a:buBlip>
            </a:pPr>
            <a:r>
              <a:rPr lang="es-ES" sz="3200" dirty="0" smtClean="0">
                <a:latin typeface="Times New Roman" pitchFamily="18" charset="0"/>
              </a:rPr>
              <a:t>N</a:t>
            </a:r>
            <a:r>
              <a:rPr lang="es-ES" sz="3200" dirty="0" smtClean="0">
                <a:latin typeface="Times New Roman" pitchFamily="18" charset="0"/>
              </a:rPr>
              <a:t>o</a:t>
            </a:r>
            <a:r>
              <a:rPr lang="es-ES" sz="3200" dirty="0" smtClean="0">
                <a:latin typeface="Times New Roman" pitchFamily="18" charset="0"/>
              </a:rPr>
              <a:t>, porque podríamos estar diseñando (estructuras o planes) para un escenario que se presenta demasiado frecuentemente (y por tanto es demasiado pequeño) o para uno que se presenta demasiado poco frecuentemente (y casi seguro no puede planearse para él)</a:t>
            </a:r>
            <a:endParaRPr lang="es-ES" sz="3200" dirty="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5" name="Rectangle 7"/>
          <p:cNvSpPr>
            <a:spLocks noGrp="1" noChangeArrowheads="1"/>
          </p:cNvSpPr>
          <p:nvPr>
            <p:ph type="title"/>
          </p:nvPr>
        </p:nvSpPr>
        <p:spPr/>
        <p:txBody>
          <a:bodyPr/>
          <a:lstStyle/>
          <a:p>
            <a:r>
              <a:rPr lang="es-MX" dirty="0" smtClean="0"/>
              <a:t>Transferencia de riesgo</a:t>
            </a:r>
            <a:endParaRPr lang="es-ES" dirty="0"/>
          </a:p>
        </p:txBody>
      </p:sp>
      <p:sp>
        <p:nvSpPr>
          <p:cNvPr id="672776" name="Rectangle 8"/>
          <p:cNvSpPr>
            <a:spLocks noGrp="1" noChangeArrowheads="1"/>
          </p:cNvSpPr>
          <p:nvPr>
            <p:ph type="body" idx="1"/>
          </p:nvPr>
        </p:nvSpPr>
        <p:spPr>
          <a:xfrm>
            <a:off x="687388" y="1628775"/>
            <a:ext cx="7772400" cy="4114800"/>
          </a:xfrm>
        </p:spPr>
        <p:txBody>
          <a:bodyPr/>
          <a:lstStyle/>
          <a:p>
            <a:pPr>
              <a:lnSpc>
                <a:spcPct val="90000"/>
              </a:lnSpc>
            </a:pPr>
            <a:r>
              <a:rPr lang="es-ES" dirty="0" smtClean="0"/>
              <a:t>Sistemas utilizados por el gobierno de México para vigilar la solvencia de las compañías de seguros que suscriben seguros de terremoto (a partir de 1998) y contra riesgos </a:t>
            </a:r>
            <a:r>
              <a:rPr lang="es-ES" dirty="0" err="1" smtClean="0"/>
              <a:t>hidrometeorológicos</a:t>
            </a:r>
            <a:r>
              <a:rPr lang="es-ES" dirty="0" smtClean="0"/>
              <a:t> (a partir de 200).</a:t>
            </a:r>
            <a:endParaRPr lang="es-E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27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46" name="Picture 6"/>
          <p:cNvPicPr>
            <a:picLocks noChangeAspect="1" noChangeArrowheads="1"/>
          </p:cNvPicPr>
          <p:nvPr/>
        </p:nvPicPr>
        <p:blipFill>
          <a:blip r:embed="rId2"/>
          <a:srcRect/>
          <a:stretch>
            <a:fillRect/>
          </a:stretch>
        </p:blipFill>
        <p:spPr bwMode="auto">
          <a:xfrm>
            <a:off x="1116013" y="973138"/>
            <a:ext cx="7132637" cy="5551487"/>
          </a:xfrm>
          <a:prstGeom prst="rect">
            <a:avLst/>
          </a:prstGeom>
          <a:noFill/>
          <a:ln w="12700">
            <a:noFill/>
            <a:miter lim="800000"/>
            <a:headEnd/>
            <a:tailEnd/>
          </a:ln>
          <a:effectLst/>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0" y="0"/>
            <a:ext cx="9144000" cy="1033463"/>
          </a:xfrm>
          <a:prstGeom prst="rect">
            <a:avLst/>
          </a:prstGeom>
          <a:gradFill rotWithShape="0">
            <a:gsLst>
              <a:gs pos="0">
                <a:srgbClr val="0066CC"/>
              </a:gs>
              <a:gs pos="100000">
                <a:srgbClr val="0066CC">
                  <a:gamma/>
                  <a:shade val="56078"/>
                  <a:invGamma/>
                </a:srgbClr>
              </a:gs>
            </a:gsLst>
            <a:lin ang="0" scaled="1"/>
          </a:gradFill>
          <a:ln w="12700">
            <a:noFill/>
            <a:miter lim="800000"/>
            <a:headEnd/>
            <a:tailEnd/>
          </a:ln>
          <a:effectLst/>
        </p:spPr>
        <p:txBody>
          <a:bodyPr wrap="none" anchor="ctr"/>
          <a:lstStyle/>
          <a:p>
            <a:endParaRPr lang="es-MX"/>
          </a:p>
        </p:txBody>
      </p:sp>
      <p:sp>
        <p:nvSpPr>
          <p:cNvPr id="676867" name="Rectangle 3"/>
          <p:cNvSpPr>
            <a:spLocks noChangeArrowheads="1"/>
          </p:cNvSpPr>
          <p:nvPr/>
        </p:nvSpPr>
        <p:spPr bwMode="auto">
          <a:xfrm>
            <a:off x="0" y="6548438"/>
            <a:ext cx="9144000" cy="309562"/>
          </a:xfrm>
          <a:prstGeom prst="rect">
            <a:avLst/>
          </a:prstGeom>
          <a:gradFill rotWithShape="0">
            <a:gsLst>
              <a:gs pos="0">
                <a:schemeClr val="hlink">
                  <a:gamma/>
                  <a:shade val="56078"/>
                  <a:invGamma/>
                </a:schemeClr>
              </a:gs>
              <a:gs pos="50000">
                <a:schemeClr val="hlink"/>
              </a:gs>
              <a:gs pos="100000">
                <a:schemeClr val="hlink">
                  <a:gamma/>
                  <a:shade val="56078"/>
                  <a:invGamma/>
                </a:schemeClr>
              </a:gs>
            </a:gsLst>
            <a:lin ang="0" scaled="1"/>
          </a:gradFill>
          <a:ln w="12700">
            <a:noFill/>
            <a:miter lim="800000"/>
            <a:headEnd/>
            <a:tailEnd/>
          </a:ln>
          <a:effectLst/>
        </p:spPr>
        <p:txBody>
          <a:bodyPr wrap="none" anchor="ctr"/>
          <a:lstStyle/>
          <a:p>
            <a:endParaRPr lang="es-MX"/>
          </a:p>
        </p:txBody>
      </p:sp>
      <p:sp>
        <p:nvSpPr>
          <p:cNvPr id="676868" name="Rectangle 4"/>
          <p:cNvSpPr>
            <a:spLocks noChangeArrowheads="1"/>
          </p:cNvSpPr>
          <p:nvPr/>
        </p:nvSpPr>
        <p:spPr bwMode="auto">
          <a:xfrm>
            <a:off x="0" y="958850"/>
            <a:ext cx="9144000" cy="149225"/>
          </a:xfrm>
          <a:prstGeom prst="rect">
            <a:avLst/>
          </a:prstGeom>
          <a:solidFill>
            <a:schemeClr val="accent1"/>
          </a:solidFill>
          <a:ln w="12700">
            <a:noFill/>
            <a:miter lim="800000"/>
            <a:headEnd/>
            <a:tailEnd/>
          </a:ln>
          <a:effectLst/>
        </p:spPr>
        <p:txBody>
          <a:bodyPr wrap="none" anchor="ctr"/>
          <a:lstStyle/>
          <a:p>
            <a:endParaRPr lang="es-MX"/>
          </a:p>
        </p:txBody>
      </p:sp>
      <p:sp>
        <p:nvSpPr>
          <p:cNvPr id="676869" name="Text Box 5"/>
          <p:cNvSpPr txBox="1">
            <a:spLocks noChangeArrowheads="1"/>
          </p:cNvSpPr>
          <p:nvPr/>
        </p:nvSpPr>
        <p:spPr bwMode="auto">
          <a:xfrm>
            <a:off x="1152525" y="231775"/>
            <a:ext cx="7183438" cy="579438"/>
          </a:xfrm>
          <a:prstGeom prst="rect">
            <a:avLst/>
          </a:prstGeom>
          <a:noFill/>
          <a:ln w="12700">
            <a:noFill/>
            <a:miter lim="800000"/>
            <a:headEnd/>
            <a:tailEnd/>
          </a:ln>
          <a:effectLst>
            <a:outerShdw dist="53882" dir="2700000" algn="ctr" rotWithShape="0">
              <a:srgbClr val="003399"/>
            </a:outerShdw>
          </a:effectLst>
        </p:spPr>
        <p:txBody>
          <a:bodyPr>
            <a:spAutoFit/>
          </a:bodyPr>
          <a:lstStyle/>
          <a:p>
            <a:pPr>
              <a:spcBef>
                <a:spcPct val="50000"/>
              </a:spcBef>
            </a:pPr>
            <a:r>
              <a:rPr lang="es-ES_tradnl" sz="3200" b="1" i="1">
                <a:solidFill>
                  <a:schemeClr val="folHlink"/>
                </a:solidFill>
                <a:effectLst>
                  <a:outerShdw blurRad="38100" dist="38100" dir="2700000" algn="tl">
                    <a:srgbClr val="C0C0C0"/>
                  </a:outerShdw>
                </a:effectLst>
              </a:rPr>
              <a:t>General Results</a:t>
            </a:r>
            <a:endParaRPr lang="en-US" sz="3200" b="1"/>
          </a:p>
        </p:txBody>
      </p:sp>
      <p:pic>
        <p:nvPicPr>
          <p:cNvPr id="676870" name="Picture 6" descr="PML"/>
          <p:cNvPicPr>
            <a:picLocks noChangeAspect="1" noChangeArrowheads="1"/>
          </p:cNvPicPr>
          <p:nvPr/>
        </p:nvPicPr>
        <p:blipFill>
          <a:blip r:embed="rId2"/>
          <a:srcRect/>
          <a:stretch>
            <a:fillRect/>
          </a:stretch>
        </p:blipFill>
        <p:spPr bwMode="auto">
          <a:xfrm>
            <a:off x="4763" y="4763"/>
            <a:ext cx="9134475" cy="68500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5" name="Rectangle 7"/>
          <p:cNvSpPr>
            <a:spLocks noGrp="1" noChangeArrowheads="1"/>
          </p:cNvSpPr>
          <p:nvPr>
            <p:ph type="title"/>
          </p:nvPr>
        </p:nvSpPr>
        <p:spPr/>
        <p:txBody>
          <a:bodyPr/>
          <a:lstStyle/>
          <a:p>
            <a:r>
              <a:rPr lang="es-ES" dirty="0" smtClean="0"/>
              <a:t>¿Por qué?</a:t>
            </a:r>
            <a:endParaRPr lang="es-ES" dirty="0"/>
          </a:p>
        </p:txBody>
      </p:sp>
      <p:sp>
        <p:nvSpPr>
          <p:cNvPr id="657416" name="Rectangle 8"/>
          <p:cNvSpPr>
            <a:spLocks noGrp="1" noChangeArrowheads="1"/>
          </p:cNvSpPr>
          <p:nvPr>
            <p:ph type="body" idx="1"/>
          </p:nvPr>
        </p:nvSpPr>
        <p:spPr>
          <a:xfrm>
            <a:off x="900113" y="1619250"/>
            <a:ext cx="7772400" cy="4114800"/>
          </a:xfrm>
        </p:spPr>
        <p:txBody>
          <a:bodyPr/>
          <a:lstStyle/>
          <a:p>
            <a:r>
              <a:rPr lang="es-ES_tradnl" dirty="0" smtClean="0"/>
              <a:t>En su acepción contemporánea, la evaluación del riesgo tiene que ver con medir las consecuencias de la ocurrencia de eventos naturales (o creados por el hombre) sobre las personas y sus propiedades</a:t>
            </a:r>
          </a:p>
          <a:p>
            <a:r>
              <a:rPr lang="es-ES_tradnl" dirty="0" smtClean="0"/>
              <a:t>Esto es bastante vago, pero veremos que el estudio de riesgos se puede (se debe) formalizar mucho más</a:t>
            </a:r>
            <a:endParaRPr lang="es-ES_trad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74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63" name="Rectangle 7"/>
          <p:cNvSpPr>
            <a:spLocks noGrp="1" noChangeArrowheads="1"/>
          </p:cNvSpPr>
          <p:nvPr>
            <p:ph type="title"/>
          </p:nvPr>
        </p:nvSpPr>
        <p:spPr/>
        <p:txBody>
          <a:bodyPr/>
          <a:lstStyle/>
          <a:p>
            <a:r>
              <a:rPr lang="es-MX"/>
              <a:t>Uso en la industria aseguradora</a:t>
            </a:r>
            <a:endParaRPr lang="es-ES"/>
          </a:p>
        </p:txBody>
      </p:sp>
      <p:sp>
        <p:nvSpPr>
          <p:cNvPr id="685064" name="Rectangle 8"/>
          <p:cNvSpPr>
            <a:spLocks noGrp="1" noChangeArrowheads="1"/>
          </p:cNvSpPr>
          <p:nvPr>
            <p:ph type="body" idx="1"/>
          </p:nvPr>
        </p:nvSpPr>
        <p:spPr>
          <a:xfrm>
            <a:off x="685800" y="1052513"/>
            <a:ext cx="8134350" cy="5329237"/>
          </a:xfrm>
        </p:spPr>
        <p:txBody>
          <a:bodyPr/>
          <a:lstStyle/>
          <a:p>
            <a:pPr>
              <a:lnSpc>
                <a:spcPct val="90000"/>
              </a:lnSpc>
            </a:pPr>
            <a:r>
              <a:rPr lang="es-ES" sz="3000" dirty="0"/>
              <a:t>Desde </a:t>
            </a:r>
            <a:r>
              <a:rPr lang="es-ES" sz="3000" dirty="0" smtClean="0"/>
              <a:t>1998 (sismo) y 2008 (</a:t>
            </a:r>
            <a:r>
              <a:rPr lang="es-ES" sz="3000" dirty="0" err="1" smtClean="0"/>
              <a:t>hidro</a:t>
            </a:r>
            <a:r>
              <a:rPr lang="es-ES" sz="3000" dirty="0" smtClean="0"/>
              <a:t>), </a:t>
            </a:r>
            <a:r>
              <a:rPr lang="es-ES" sz="3000" dirty="0"/>
              <a:t>la CNSF (Comisión Nacional de Seguros y Fianzas) adoptó </a:t>
            </a:r>
            <a:r>
              <a:rPr lang="es-ES" sz="3000" dirty="0" smtClean="0"/>
              <a:t>estos modelos </a:t>
            </a:r>
            <a:r>
              <a:rPr lang="es-ES" sz="3000" dirty="0"/>
              <a:t>como un estándar industrial para evaluar el riesgo </a:t>
            </a:r>
            <a:r>
              <a:rPr lang="es-ES" sz="3000" dirty="0" smtClean="0"/>
              <a:t>de </a:t>
            </a:r>
            <a:r>
              <a:rPr lang="es-ES" sz="3000" dirty="0"/>
              <a:t>carteras de edificios asegurados</a:t>
            </a:r>
          </a:p>
          <a:p>
            <a:pPr>
              <a:lnSpc>
                <a:spcPct val="90000"/>
              </a:lnSpc>
            </a:pPr>
            <a:r>
              <a:rPr lang="es-ES" sz="3000" dirty="0"/>
              <a:t>Las compañías de seguros deben evaluar sus carteras cada tres meses</a:t>
            </a:r>
            <a:endParaRPr lang="es-ES_tradnl" sz="3000" dirty="0"/>
          </a:p>
          <a:p>
            <a:pPr>
              <a:lnSpc>
                <a:spcPct val="90000"/>
              </a:lnSpc>
            </a:pPr>
            <a:r>
              <a:rPr lang="es-ES" sz="3000" dirty="0"/>
              <a:t>Los resultados de la evaluación determinan el tamaño de sus reservas técnicas y la velocidad a la cual deben ser constituidas</a:t>
            </a:r>
            <a:endParaRPr lang="es-ES_tradnl" sz="3000" dirty="0"/>
          </a:p>
          <a:p>
            <a:pPr>
              <a:lnSpc>
                <a:spcPct val="90000"/>
              </a:lnSpc>
            </a:pPr>
            <a:r>
              <a:rPr lang="es-ES" sz="3000" dirty="0"/>
              <a:t>Se evalúan cerca de 1,000,000 de inmuebles cada tres meses</a:t>
            </a:r>
            <a:endParaRPr lang="es-ES_tradnl" sz="3000" dirty="0"/>
          </a:p>
          <a:p>
            <a:pPr>
              <a:lnSpc>
                <a:spcPct val="90000"/>
              </a:lnSpc>
            </a:pPr>
            <a:endParaRPr lang="es-ES" sz="3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5064">
                                            <p:txEl>
                                              <p:pRg st="0" end="0"/>
                                            </p:txEl>
                                          </p:spTgt>
                                        </p:tgtEl>
                                        <p:attrNameLst>
                                          <p:attrName>style.visibility</p:attrName>
                                        </p:attrNameLst>
                                      </p:cBhvr>
                                      <p:to>
                                        <p:strVal val="visible"/>
                                      </p:to>
                                    </p:set>
                                    <p:animEffect transition="in" filter="fade">
                                      <p:cBhvr>
                                        <p:cTn id="7" dur="2000"/>
                                        <p:tgtEl>
                                          <p:spTgt spid="6850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5064">
                                            <p:txEl>
                                              <p:pRg st="1" end="1"/>
                                            </p:txEl>
                                          </p:spTgt>
                                        </p:tgtEl>
                                        <p:attrNameLst>
                                          <p:attrName>style.visibility</p:attrName>
                                        </p:attrNameLst>
                                      </p:cBhvr>
                                      <p:to>
                                        <p:strVal val="visible"/>
                                      </p:to>
                                    </p:set>
                                    <p:animEffect transition="in" filter="fade">
                                      <p:cBhvr>
                                        <p:cTn id="12" dur="2000"/>
                                        <p:tgtEl>
                                          <p:spTgt spid="6850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5064">
                                            <p:txEl>
                                              <p:pRg st="2" end="2"/>
                                            </p:txEl>
                                          </p:spTgt>
                                        </p:tgtEl>
                                        <p:attrNameLst>
                                          <p:attrName>style.visibility</p:attrName>
                                        </p:attrNameLst>
                                      </p:cBhvr>
                                      <p:to>
                                        <p:strVal val="visible"/>
                                      </p:to>
                                    </p:set>
                                    <p:animEffect transition="in" filter="fade">
                                      <p:cBhvr>
                                        <p:cTn id="17" dur="2000"/>
                                        <p:tgtEl>
                                          <p:spTgt spid="6850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5064">
                                            <p:txEl>
                                              <p:pRg st="3" end="3"/>
                                            </p:txEl>
                                          </p:spTgt>
                                        </p:tgtEl>
                                        <p:attrNameLst>
                                          <p:attrName>style.visibility</p:attrName>
                                        </p:attrNameLst>
                                      </p:cBhvr>
                                      <p:to>
                                        <p:strVal val="visible"/>
                                      </p:to>
                                    </p:set>
                                    <p:animEffect transition="in" filter="fade">
                                      <p:cBhvr>
                                        <p:cTn id="22" dur="2000"/>
                                        <p:tgtEl>
                                          <p:spTgt spid="6850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63" name="Rectangle 7"/>
          <p:cNvSpPr>
            <a:spLocks noGrp="1" noChangeArrowheads="1"/>
          </p:cNvSpPr>
          <p:nvPr>
            <p:ph type="title"/>
          </p:nvPr>
        </p:nvSpPr>
        <p:spPr/>
        <p:txBody>
          <a:bodyPr/>
          <a:lstStyle/>
          <a:p>
            <a:r>
              <a:rPr lang="es-MX"/>
              <a:t>Uso en la industria aseguradora</a:t>
            </a:r>
            <a:endParaRPr lang="es-ES"/>
          </a:p>
        </p:txBody>
      </p:sp>
      <p:sp>
        <p:nvSpPr>
          <p:cNvPr id="685064" name="Rectangle 8"/>
          <p:cNvSpPr>
            <a:spLocks noGrp="1" noChangeArrowheads="1"/>
          </p:cNvSpPr>
          <p:nvPr>
            <p:ph type="body" idx="1"/>
          </p:nvPr>
        </p:nvSpPr>
        <p:spPr>
          <a:xfrm>
            <a:off x="685800" y="1700585"/>
            <a:ext cx="8134350" cy="3816647"/>
          </a:xfrm>
        </p:spPr>
        <p:txBody>
          <a:bodyPr/>
          <a:lstStyle/>
          <a:p>
            <a:pPr>
              <a:lnSpc>
                <a:spcPct val="90000"/>
              </a:lnSpc>
            </a:pPr>
            <a:r>
              <a:rPr lang="es-MX" sz="3000" dirty="0" smtClean="0"/>
              <a:t>¿Podríamos vigilar la solvencia de las empresas aseguradoras sin </a:t>
            </a:r>
            <a:r>
              <a:rPr lang="es-MX" sz="3000" smtClean="0"/>
              <a:t>métodos probabilistas?</a:t>
            </a:r>
            <a:endParaRPr lang="es-MX" sz="3000" dirty="0" smtClean="0"/>
          </a:p>
          <a:p>
            <a:pPr>
              <a:lnSpc>
                <a:spcPct val="90000"/>
              </a:lnSpc>
            </a:pPr>
            <a:endParaRPr lang="es-MX" sz="3000" dirty="0" smtClean="0"/>
          </a:p>
          <a:p>
            <a:pPr>
              <a:lnSpc>
                <a:spcPct val="90000"/>
              </a:lnSpc>
            </a:pPr>
            <a:r>
              <a:rPr lang="es-MX" sz="3000" dirty="0" smtClean="0"/>
              <a:t>No</a:t>
            </a:r>
          </a:p>
          <a:p>
            <a:pPr>
              <a:lnSpc>
                <a:spcPct val="90000"/>
              </a:lnSpc>
            </a:pPr>
            <a:r>
              <a:rPr lang="es-MX" sz="3000" dirty="0" smtClean="0"/>
              <a:t>La certidumbre del público sobre si estas empresas podrán pagar o no los daños del próximo desastre quedaría comprometida</a:t>
            </a:r>
            <a:endParaRPr lang="es-ES_tradnl" sz="3000" dirty="0"/>
          </a:p>
          <a:p>
            <a:pPr>
              <a:lnSpc>
                <a:spcPct val="90000"/>
              </a:lnSpc>
            </a:pPr>
            <a:endParaRPr lang="es-ES" sz="3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5064">
                                            <p:txEl>
                                              <p:pRg st="0" end="0"/>
                                            </p:txEl>
                                          </p:spTgt>
                                        </p:tgtEl>
                                        <p:attrNameLst>
                                          <p:attrName>style.visibility</p:attrName>
                                        </p:attrNameLst>
                                      </p:cBhvr>
                                      <p:to>
                                        <p:strVal val="visible"/>
                                      </p:to>
                                    </p:set>
                                    <p:animEffect transition="in" filter="fade">
                                      <p:cBhvr>
                                        <p:cTn id="7" dur="2000"/>
                                        <p:tgtEl>
                                          <p:spTgt spid="6850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5064">
                                            <p:txEl>
                                              <p:pRg st="2" end="2"/>
                                            </p:txEl>
                                          </p:spTgt>
                                        </p:tgtEl>
                                        <p:attrNameLst>
                                          <p:attrName>style.visibility</p:attrName>
                                        </p:attrNameLst>
                                      </p:cBhvr>
                                      <p:to>
                                        <p:strVal val="visible"/>
                                      </p:to>
                                    </p:set>
                                    <p:animEffect transition="in" filter="fade">
                                      <p:cBhvr>
                                        <p:cTn id="12" dur="2000"/>
                                        <p:tgtEl>
                                          <p:spTgt spid="68506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5064">
                                            <p:txEl>
                                              <p:pRg st="3" end="3"/>
                                            </p:txEl>
                                          </p:spTgt>
                                        </p:tgtEl>
                                        <p:attrNameLst>
                                          <p:attrName>style.visibility</p:attrName>
                                        </p:attrNameLst>
                                      </p:cBhvr>
                                      <p:to>
                                        <p:strVal val="visible"/>
                                      </p:to>
                                    </p:set>
                                    <p:animEffect transition="in" filter="fade">
                                      <p:cBhvr>
                                        <p:cTn id="17" dur="2000"/>
                                        <p:tgtEl>
                                          <p:spTgt spid="6850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5" name="Rectangle 3"/>
          <p:cNvSpPr>
            <a:spLocks noGrp="1" noChangeArrowheads="1"/>
          </p:cNvSpPr>
          <p:nvPr>
            <p:ph type="title"/>
          </p:nvPr>
        </p:nvSpPr>
        <p:spPr/>
        <p:txBody>
          <a:bodyPr/>
          <a:lstStyle/>
          <a:p>
            <a:r>
              <a:rPr lang="es-MX" dirty="0" smtClean="0"/>
              <a:t>Protección Civil</a:t>
            </a:r>
            <a:endParaRPr lang="es-ES" dirty="0"/>
          </a:p>
        </p:txBody>
      </p:sp>
      <p:sp>
        <p:nvSpPr>
          <p:cNvPr id="771076" name="Rectangle 4"/>
          <p:cNvSpPr>
            <a:spLocks noGrp="1" noChangeArrowheads="1"/>
          </p:cNvSpPr>
          <p:nvPr>
            <p:ph type="body" idx="1"/>
          </p:nvPr>
        </p:nvSpPr>
        <p:spPr>
          <a:xfrm>
            <a:off x="685800" y="1546225"/>
            <a:ext cx="8062913" cy="2602855"/>
          </a:xfrm>
        </p:spPr>
        <p:txBody>
          <a:bodyPr/>
          <a:lstStyle/>
          <a:p>
            <a:r>
              <a:rPr lang="es-ES_tradnl" dirty="0"/>
              <a:t>El nivel relativo de riesgo sísmico de las principales 100 ciudades en México es conocido. Los esfuerzos de prevención y </a:t>
            </a:r>
            <a:r>
              <a:rPr lang="es-ES_tradnl"/>
              <a:t>mitigación </a:t>
            </a:r>
            <a:r>
              <a:rPr lang="es-ES_tradnl" smtClean="0"/>
              <a:t>podrían</a:t>
            </a:r>
            <a:r>
              <a:rPr lang="es-ES_tradnl" smtClean="0"/>
              <a:t> </a:t>
            </a:r>
            <a:r>
              <a:rPr lang="es-ES_tradnl" dirty="0"/>
              <a:t>hacerse ahora con prioridades más razonables</a:t>
            </a:r>
            <a:r>
              <a:rPr lang="es-ES_tradnl" dirty="0" smtClean="0"/>
              <a:t>.</a:t>
            </a:r>
            <a:endParaRPr lang="es-ES_trad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10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914" name="Picture 2"/>
          <p:cNvPicPr>
            <a:picLocks noChangeAspect="1" noChangeArrowheads="1"/>
          </p:cNvPicPr>
          <p:nvPr/>
        </p:nvPicPr>
        <p:blipFill>
          <a:blip r:embed="rId2"/>
          <a:srcRect/>
          <a:stretch>
            <a:fillRect/>
          </a:stretch>
        </p:blipFill>
        <p:spPr bwMode="auto">
          <a:xfrm>
            <a:off x="0" y="0"/>
            <a:ext cx="9144000" cy="6894513"/>
          </a:xfrm>
          <a:prstGeom prst="rect">
            <a:avLst/>
          </a:prstGeom>
          <a:noFill/>
          <a:ln w="12700" cap="sq">
            <a:noFill/>
            <a:miter lim="800000"/>
            <a:headEnd/>
            <a:tailEnd/>
          </a:ln>
          <a:effectLst/>
        </p:spPr>
      </p:pic>
      <p:sp>
        <p:nvSpPr>
          <p:cNvPr id="678916" name="Oval 4"/>
          <p:cNvSpPr>
            <a:spLocks noChangeAspect="1" noChangeArrowheads="1"/>
          </p:cNvSpPr>
          <p:nvPr/>
        </p:nvSpPr>
        <p:spPr bwMode="auto">
          <a:xfrm>
            <a:off x="5024438" y="4957763"/>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78917" name="Oval 5"/>
          <p:cNvSpPr>
            <a:spLocks noChangeAspect="1" noChangeArrowheads="1"/>
          </p:cNvSpPr>
          <p:nvPr/>
        </p:nvSpPr>
        <p:spPr bwMode="auto">
          <a:xfrm>
            <a:off x="2185988" y="3709988"/>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78918" name="Oval 6"/>
          <p:cNvSpPr>
            <a:spLocks noChangeAspect="1" noChangeArrowheads="1"/>
          </p:cNvSpPr>
          <p:nvPr/>
        </p:nvSpPr>
        <p:spPr bwMode="auto">
          <a:xfrm>
            <a:off x="4548188" y="3062288"/>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78919" name="Oval 7"/>
          <p:cNvSpPr>
            <a:spLocks noChangeAspect="1" noChangeArrowheads="1"/>
          </p:cNvSpPr>
          <p:nvPr/>
        </p:nvSpPr>
        <p:spPr bwMode="auto">
          <a:xfrm>
            <a:off x="5353050" y="5476875"/>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78920" name="Oval 8"/>
          <p:cNvSpPr>
            <a:spLocks noChangeAspect="1" noChangeArrowheads="1"/>
          </p:cNvSpPr>
          <p:nvPr/>
        </p:nvSpPr>
        <p:spPr bwMode="auto">
          <a:xfrm>
            <a:off x="4581525" y="5586413"/>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78921" name="Oval 9"/>
          <p:cNvSpPr>
            <a:spLocks noChangeAspect="1" noChangeArrowheads="1"/>
          </p:cNvSpPr>
          <p:nvPr/>
        </p:nvSpPr>
        <p:spPr bwMode="auto">
          <a:xfrm>
            <a:off x="3824288" y="4462463"/>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78922" name="Oval 10"/>
          <p:cNvSpPr>
            <a:spLocks noChangeAspect="1" noChangeArrowheads="1"/>
          </p:cNvSpPr>
          <p:nvPr/>
        </p:nvSpPr>
        <p:spPr bwMode="auto">
          <a:xfrm>
            <a:off x="3262313" y="4471988"/>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78923" name="Oval 11"/>
          <p:cNvSpPr>
            <a:spLocks noChangeAspect="1" noChangeArrowheads="1"/>
          </p:cNvSpPr>
          <p:nvPr/>
        </p:nvSpPr>
        <p:spPr bwMode="auto">
          <a:xfrm>
            <a:off x="709613" y="842963"/>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78924" name="Oval 12"/>
          <p:cNvSpPr>
            <a:spLocks noChangeAspect="1" noChangeArrowheads="1"/>
          </p:cNvSpPr>
          <p:nvPr/>
        </p:nvSpPr>
        <p:spPr bwMode="auto">
          <a:xfrm>
            <a:off x="1042988" y="842963"/>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78925" name="Text Box 13"/>
          <p:cNvSpPr txBox="1">
            <a:spLocks noChangeArrowheads="1"/>
          </p:cNvSpPr>
          <p:nvPr/>
        </p:nvSpPr>
        <p:spPr bwMode="auto">
          <a:xfrm>
            <a:off x="5740400" y="3714750"/>
            <a:ext cx="1076325" cy="323850"/>
          </a:xfrm>
          <a:prstGeom prst="rect">
            <a:avLst/>
          </a:prstGeom>
          <a:noFill/>
          <a:ln w="9525">
            <a:noFill/>
            <a:miter lim="800000"/>
            <a:headEnd/>
            <a:tailEnd/>
          </a:ln>
          <a:effectLst/>
        </p:spPr>
        <p:txBody>
          <a:bodyPr wrap="none" lIns="0" tIns="0" rIns="0" bIns="0"/>
          <a:lstStyle/>
          <a:p>
            <a:pPr algn="ctr">
              <a:spcBef>
                <a:spcPct val="50000"/>
              </a:spcBef>
            </a:pPr>
            <a:r>
              <a:rPr lang="en-US" sz="1200" b="1">
                <a:latin typeface="Century Gothic" pitchFamily="34" charset="0"/>
              </a:rPr>
              <a:t>Monterrey, N.L.</a:t>
            </a:r>
          </a:p>
          <a:p>
            <a:pPr algn="ctr"/>
            <a:r>
              <a:rPr lang="en-US" sz="1200" b="1">
                <a:latin typeface="Century Gothic" pitchFamily="34" charset="0"/>
              </a:rPr>
              <a:t>0.001%</a:t>
            </a:r>
            <a:endParaRPr lang="en-US" sz="1200" b="1">
              <a:solidFill>
                <a:schemeClr val="bg1"/>
              </a:solidFill>
              <a:latin typeface="Century Gothic" pitchFamily="34" charset="0"/>
            </a:endParaRPr>
          </a:p>
        </p:txBody>
      </p:sp>
      <p:sp>
        <p:nvSpPr>
          <p:cNvPr id="678926" name="Line 14"/>
          <p:cNvSpPr>
            <a:spLocks noChangeShapeType="1"/>
          </p:cNvSpPr>
          <p:nvPr/>
        </p:nvSpPr>
        <p:spPr bwMode="auto">
          <a:xfrm>
            <a:off x="4619625" y="3133725"/>
            <a:ext cx="1076325" cy="666750"/>
          </a:xfrm>
          <a:prstGeom prst="line">
            <a:avLst/>
          </a:prstGeom>
          <a:noFill/>
          <a:ln w="9525">
            <a:solidFill>
              <a:srgbClr val="FF0000"/>
            </a:solidFill>
            <a:round/>
            <a:headEnd/>
            <a:tailEnd/>
          </a:ln>
          <a:effectLst/>
        </p:spPr>
        <p:txBody>
          <a:bodyPr wrap="none" anchor="ctr"/>
          <a:lstStyle/>
          <a:p>
            <a:endParaRPr lang="es-MX"/>
          </a:p>
        </p:txBody>
      </p:sp>
      <p:sp>
        <p:nvSpPr>
          <p:cNvPr id="678927" name="Text Box 15"/>
          <p:cNvSpPr txBox="1">
            <a:spLocks noChangeArrowheads="1"/>
          </p:cNvSpPr>
          <p:nvPr/>
        </p:nvSpPr>
        <p:spPr bwMode="auto">
          <a:xfrm>
            <a:off x="5794375" y="4543425"/>
            <a:ext cx="981075" cy="323850"/>
          </a:xfrm>
          <a:prstGeom prst="rect">
            <a:avLst/>
          </a:prstGeom>
          <a:noFill/>
          <a:ln w="9525">
            <a:noFill/>
            <a:miter lim="800000"/>
            <a:headEnd/>
            <a:tailEnd/>
          </a:ln>
          <a:effectLst/>
        </p:spPr>
        <p:txBody>
          <a:bodyPr wrap="none" lIns="0" tIns="0" rIns="0" bIns="0"/>
          <a:lstStyle/>
          <a:p>
            <a:pPr algn="ctr">
              <a:spcBef>
                <a:spcPct val="50000"/>
              </a:spcBef>
            </a:pPr>
            <a:r>
              <a:rPr lang="es-ES_tradnl" sz="1200" b="1">
                <a:latin typeface="Century Gothic" pitchFamily="34" charset="0"/>
              </a:rPr>
              <a:t>Puebla, Pue.</a:t>
            </a:r>
            <a:endParaRPr lang="en-US" sz="1200" b="1">
              <a:latin typeface="Century Gothic" pitchFamily="34" charset="0"/>
            </a:endParaRPr>
          </a:p>
          <a:p>
            <a:pPr algn="ctr"/>
            <a:r>
              <a:rPr lang="en-US" sz="1200" b="1">
                <a:latin typeface="Century Gothic" pitchFamily="34" charset="0"/>
              </a:rPr>
              <a:t>0.03%</a:t>
            </a:r>
          </a:p>
          <a:p>
            <a:pPr algn="ctr"/>
            <a:endParaRPr lang="en-US" sz="1200" b="1">
              <a:latin typeface="Century Gothic" pitchFamily="34" charset="0"/>
            </a:endParaRPr>
          </a:p>
        </p:txBody>
      </p:sp>
      <p:sp>
        <p:nvSpPr>
          <p:cNvPr id="678928" name="Line 16"/>
          <p:cNvSpPr>
            <a:spLocks noChangeShapeType="1"/>
          </p:cNvSpPr>
          <p:nvPr/>
        </p:nvSpPr>
        <p:spPr bwMode="auto">
          <a:xfrm flipV="1">
            <a:off x="5086350" y="4638675"/>
            <a:ext cx="714375" cy="333375"/>
          </a:xfrm>
          <a:prstGeom prst="line">
            <a:avLst/>
          </a:prstGeom>
          <a:noFill/>
          <a:ln w="9525">
            <a:solidFill>
              <a:srgbClr val="FF0000"/>
            </a:solidFill>
            <a:round/>
            <a:headEnd/>
            <a:tailEnd/>
          </a:ln>
          <a:effectLst/>
        </p:spPr>
        <p:txBody>
          <a:bodyPr wrap="none" anchor="ctr"/>
          <a:lstStyle/>
          <a:p>
            <a:endParaRPr lang="es-MX"/>
          </a:p>
        </p:txBody>
      </p:sp>
      <p:sp>
        <p:nvSpPr>
          <p:cNvPr id="678929" name="Text Box 17"/>
          <p:cNvSpPr txBox="1">
            <a:spLocks noChangeArrowheads="1"/>
          </p:cNvSpPr>
          <p:nvPr/>
        </p:nvSpPr>
        <p:spPr bwMode="auto">
          <a:xfrm>
            <a:off x="2000250" y="847725"/>
            <a:ext cx="981075" cy="323850"/>
          </a:xfrm>
          <a:prstGeom prst="rect">
            <a:avLst/>
          </a:prstGeom>
          <a:noFill/>
          <a:ln w="9525">
            <a:noFill/>
            <a:miter lim="800000"/>
            <a:headEnd/>
            <a:tailEnd/>
          </a:ln>
          <a:effectLst/>
        </p:spPr>
        <p:txBody>
          <a:bodyPr wrap="none" lIns="0" tIns="0" rIns="0" bIns="0"/>
          <a:lstStyle/>
          <a:p>
            <a:pPr algn="ctr">
              <a:spcBef>
                <a:spcPct val="50000"/>
              </a:spcBef>
            </a:pPr>
            <a:r>
              <a:rPr lang="es-ES_tradnl" sz="1200" b="1">
                <a:latin typeface="Century Gothic" pitchFamily="34" charset="0"/>
              </a:rPr>
              <a:t>Mexicali, B.C.</a:t>
            </a:r>
            <a:endParaRPr lang="en-US" sz="1200" b="1">
              <a:latin typeface="Century Gothic" pitchFamily="34" charset="0"/>
            </a:endParaRPr>
          </a:p>
          <a:p>
            <a:pPr algn="ctr"/>
            <a:r>
              <a:rPr lang="en-US" sz="1200" b="1">
                <a:latin typeface="Century Gothic" pitchFamily="34" charset="0"/>
              </a:rPr>
              <a:t>0.11%</a:t>
            </a:r>
            <a:endParaRPr lang="en-US" sz="1200" b="1">
              <a:solidFill>
                <a:schemeClr val="bg1"/>
              </a:solidFill>
              <a:latin typeface="Century Gothic" pitchFamily="34" charset="0"/>
            </a:endParaRPr>
          </a:p>
        </p:txBody>
      </p:sp>
      <p:sp>
        <p:nvSpPr>
          <p:cNvPr id="678930" name="Line 18"/>
          <p:cNvSpPr>
            <a:spLocks noChangeShapeType="1"/>
          </p:cNvSpPr>
          <p:nvPr/>
        </p:nvSpPr>
        <p:spPr bwMode="auto">
          <a:xfrm>
            <a:off x="1123950" y="876300"/>
            <a:ext cx="828675" cy="38100"/>
          </a:xfrm>
          <a:prstGeom prst="line">
            <a:avLst/>
          </a:prstGeom>
          <a:noFill/>
          <a:ln w="9525">
            <a:solidFill>
              <a:srgbClr val="FF0000"/>
            </a:solidFill>
            <a:round/>
            <a:headEnd/>
            <a:tailEnd/>
          </a:ln>
          <a:effectLst/>
        </p:spPr>
        <p:txBody>
          <a:bodyPr wrap="none" anchor="ctr"/>
          <a:lstStyle/>
          <a:p>
            <a:endParaRPr lang="es-MX"/>
          </a:p>
        </p:txBody>
      </p:sp>
      <p:sp>
        <p:nvSpPr>
          <p:cNvPr id="678931" name="Text Box 19"/>
          <p:cNvSpPr txBox="1">
            <a:spLocks noChangeArrowheads="1"/>
          </p:cNvSpPr>
          <p:nvPr/>
        </p:nvSpPr>
        <p:spPr bwMode="auto">
          <a:xfrm>
            <a:off x="0" y="1914525"/>
            <a:ext cx="981075" cy="323850"/>
          </a:xfrm>
          <a:prstGeom prst="rect">
            <a:avLst/>
          </a:prstGeom>
          <a:noFill/>
          <a:ln w="9525">
            <a:noFill/>
            <a:miter lim="800000"/>
            <a:headEnd/>
            <a:tailEnd/>
          </a:ln>
          <a:effectLst/>
        </p:spPr>
        <p:txBody>
          <a:bodyPr wrap="none" lIns="0" tIns="0" rIns="0" bIns="0"/>
          <a:lstStyle/>
          <a:p>
            <a:pPr algn="ctr">
              <a:spcBef>
                <a:spcPct val="50000"/>
              </a:spcBef>
            </a:pPr>
            <a:r>
              <a:rPr lang="es-ES_tradnl" sz="1200" b="1">
                <a:latin typeface="Century Gothic" pitchFamily="34" charset="0"/>
              </a:rPr>
              <a:t>Tijuana, B.C.</a:t>
            </a:r>
            <a:endParaRPr lang="en-US" sz="1200" b="1">
              <a:latin typeface="Century Gothic" pitchFamily="34" charset="0"/>
            </a:endParaRPr>
          </a:p>
          <a:p>
            <a:pPr algn="ctr"/>
            <a:r>
              <a:rPr lang="en-US" sz="1200" b="1">
                <a:latin typeface="Century Gothic" pitchFamily="34" charset="0"/>
              </a:rPr>
              <a:t>0.01%</a:t>
            </a:r>
          </a:p>
        </p:txBody>
      </p:sp>
      <p:sp>
        <p:nvSpPr>
          <p:cNvPr id="678932" name="Line 20"/>
          <p:cNvSpPr>
            <a:spLocks noChangeShapeType="1"/>
          </p:cNvSpPr>
          <p:nvPr/>
        </p:nvSpPr>
        <p:spPr bwMode="auto">
          <a:xfrm flipH="1">
            <a:off x="361950" y="914400"/>
            <a:ext cx="371475" cy="971550"/>
          </a:xfrm>
          <a:prstGeom prst="line">
            <a:avLst/>
          </a:prstGeom>
          <a:noFill/>
          <a:ln w="9525">
            <a:solidFill>
              <a:srgbClr val="FF0000"/>
            </a:solidFill>
            <a:round/>
            <a:headEnd/>
            <a:tailEnd/>
          </a:ln>
          <a:effectLst/>
        </p:spPr>
        <p:txBody>
          <a:bodyPr wrap="none" anchor="ctr"/>
          <a:lstStyle/>
          <a:p>
            <a:endParaRPr lang="es-MX"/>
          </a:p>
        </p:txBody>
      </p:sp>
      <p:sp>
        <p:nvSpPr>
          <p:cNvPr id="678933" name="Text Box 21"/>
          <p:cNvSpPr txBox="1">
            <a:spLocks noChangeArrowheads="1"/>
          </p:cNvSpPr>
          <p:nvPr/>
        </p:nvSpPr>
        <p:spPr bwMode="auto">
          <a:xfrm>
            <a:off x="809625" y="4162425"/>
            <a:ext cx="1514475" cy="323850"/>
          </a:xfrm>
          <a:prstGeom prst="rect">
            <a:avLst/>
          </a:prstGeom>
          <a:noFill/>
          <a:ln w="9525">
            <a:noFill/>
            <a:miter lim="800000"/>
            <a:headEnd/>
            <a:tailEnd/>
          </a:ln>
          <a:effectLst/>
        </p:spPr>
        <p:txBody>
          <a:bodyPr wrap="none" lIns="0" tIns="0" rIns="0" bIns="0"/>
          <a:lstStyle/>
          <a:p>
            <a:pPr algn="ctr">
              <a:spcBef>
                <a:spcPct val="50000"/>
              </a:spcBef>
            </a:pPr>
            <a:r>
              <a:rPr lang="es-ES_tradnl" sz="1200" b="1">
                <a:latin typeface="Century Gothic" pitchFamily="34" charset="0"/>
              </a:rPr>
              <a:t>Cabo San Lucas, B.C.S.</a:t>
            </a:r>
            <a:endParaRPr lang="en-US" sz="1200" b="1">
              <a:latin typeface="Century Gothic" pitchFamily="34" charset="0"/>
            </a:endParaRPr>
          </a:p>
          <a:p>
            <a:pPr algn="ctr"/>
            <a:r>
              <a:rPr lang="en-US" sz="1200" b="1">
                <a:latin typeface="Century Gothic" pitchFamily="34" charset="0"/>
              </a:rPr>
              <a:t>0.01%</a:t>
            </a:r>
          </a:p>
        </p:txBody>
      </p:sp>
      <p:sp>
        <p:nvSpPr>
          <p:cNvPr id="678934" name="Line 22"/>
          <p:cNvSpPr>
            <a:spLocks noChangeShapeType="1"/>
          </p:cNvSpPr>
          <p:nvPr/>
        </p:nvSpPr>
        <p:spPr bwMode="auto">
          <a:xfrm flipH="1">
            <a:off x="1990725" y="3800475"/>
            <a:ext cx="219075" cy="352425"/>
          </a:xfrm>
          <a:prstGeom prst="line">
            <a:avLst/>
          </a:prstGeom>
          <a:noFill/>
          <a:ln w="9525">
            <a:solidFill>
              <a:srgbClr val="FF0000"/>
            </a:solidFill>
            <a:round/>
            <a:headEnd/>
            <a:tailEnd/>
          </a:ln>
          <a:effectLst/>
        </p:spPr>
        <p:txBody>
          <a:bodyPr wrap="none" anchor="ctr"/>
          <a:lstStyle/>
          <a:p>
            <a:endParaRPr lang="es-MX"/>
          </a:p>
        </p:txBody>
      </p:sp>
      <p:sp>
        <p:nvSpPr>
          <p:cNvPr id="678935" name="Text Box 23"/>
          <p:cNvSpPr txBox="1">
            <a:spLocks noChangeArrowheads="1"/>
          </p:cNvSpPr>
          <p:nvPr/>
        </p:nvSpPr>
        <p:spPr bwMode="auto">
          <a:xfrm>
            <a:off x="1609725" y="4695825"/>
            <a:ext cx="1190625" cy="323850"/>
          </a:xfrm>
          <a:prstGeom prst="rect">
            <a:avLst/>
          </a:prstGeom>
          <a:noFill/>
          <a:ln w="9525">
            <a:noFill/>
            <a:miter lim="800000"/>
            <a:headEnd/>
            <a:tailEnd/>
          </a:ln>
          <a:effectLst/>
        </p:spPr>
        <p:txBody>
          <a:bodyPr wrap="none" lIns="0" tIns="0" rIns="0" bIns="0"/>
          <a:lstStyle/>
          <a:p>
            <a:pPr algn="ctr">
              <a:spcBef>
                <a:spcPct val="50000"/>
              </a:spcBef>
            </a:pPr>
            <a:r>
              <a:rPr lang="es-ES_tradnl" sz="1200" b="1">
                <a:latin typeface="Century Gothic" pitchFamily="34" charset="0"/>
              </a:rPr>
              <a:t>Puerto Vallarta, Jal.</a:t>
            </a:r>
            <a:endParaRPr lang="en-US" sz="1200" b="1">
              <a:latin typeface="Century Gothic" pitchFamily="34" charset="0"/>
            </a:endParaRPr>
          </a:p>
          <a:p>
            <a:pPr algn="ctr"/>
            <a:r>
              <a:rPr lang="en-US" sz="1200" b="1">
                <a:latin typeface="Century Gothic" pitchFamily="34" charset="0"/>
              </a:rPr>
              <a:t>0.16%</a:t>
            </a:r>
          </a:p>
        </p:txBody>
      </p:sp>
      <p:sp>
        <p:nvSpPr>
          <p:cNvPr id="678936" name="Line 24"/>
          <p:cNvSpPr>
            <a:spLocks noChangeShapeType="1"/>
          </p:cNvSpPr>
          <p:nvPr/>
        </p:nvSpPr>
        <p:spPr bwMode="auto">
          <a:xfrm flipH="1">
            <a:off x="2933700" y="4543425"/>
            <a:ext cx="333375" cy="209550"/>
          </a:xfrm>
          <a:prstGeom prst="line">
            <a:avLst/>
          </a:prstGeom>
          <a:noFill/>
          <a:ln w="9525">
            <a:solidFill>
              <a:srgbClr val="FF0000"/>
            </a:solidFill>
            <a:round/>
            <a:headEnd/>
            <a:tailEnd/>
          </a:ln>
          <a:effectLst/>
        </p:spPr>
        <p:txBody>
          <a:bodyPr wrap="none" anchor="ctr"/>
          <a:lstStyle/>
          <a:p>
            <a:endParaRPr lang="es-MX"/>
          </a:p>
        </p:txBody>
      </p:sp>
      <p:sp>
        <p:nvSpPr>
          <p:cNvPr id="678937" name="Text Box 25"/>
          <p:cNvSpPr txBox="1">
            <a:spLocks noChangeArrowheads="1"/>
          </p:cNvSpPr>
          <p:nvPr/>
        </p:nvSpPr>
        <p:spPr bwMode="auto">
          <a:xfrm>
            <a:off x="2098675" y="5229225"/>
            <a:ext cx="1066800" cy="323850"/>
          </a:xfrm>
          <a:prstGeom prst="rect">
            <a:avLst/>
          </a:prstGeom>
          <a:noFill/>
          <a:ln w="9525">
            <a:noFill/>
            <a:miter lim="800000"/>
            <a:headEnd/>
            <a:tailEnd/>
          </a:ln>
          <a:effectLst/>
        </p:spPr>
        <p:txBody>
          <a:bodyPr wrap="none" lIns="0" tIns="0" rIns="0" bIns="0"/>
          <a:lstStyle/>
          <a:p>
            <a:pPr algn="ctr">
              <a:spcBef>
                <a:spcPct val="50000"/>
              </a:spcBef>
            </a:pPr>
            <a:r>
              <a:rPr lang="es-ES_tradnl" sz="1200" b="1">
                <a:latin typeface="Century Gothic" pitchFamily="34" charset="0"/>
              </a:rPr>
              <a:t>Guadalajara, Jal.</a:t>
            </a:r>
            <a:endParaRPr lang="en-US" sz="1200" b="1">
              <a:latin typeface="Century Gothic" pitchFamily="34" charset="0"/>
            </a:endParaRPr>
          </a:p>
          <a:p>
            <a:pPr algn="ctr"/>
            <a:r>
              <a:rPr lang="en-US" sz="1200" b="1">
                <a:latin typeface="Century Gothic" pitchFamily="34" charset="0"/>
              </a:rPr>
              <a:t>0.06%</a:t>
            </a:r>
          </a:p>
        </p:txBody>
      </p:sp>
      <p:sp>
        <p:nvSpPr>
          <p:cNvPr id="678938" name="Line 26"/>
          <p:cNvSpPr>
            <a:spLocks noChangeShapeType="1"/>
          </p:cNvSpPr>
          <p:nvPr/>
        </p:nvSpPr>
        <p:spPr bwMode="auto">
          <a:xfrm flipH="1">
            <a:off x="3267075" y="4543425"/>
            <a:ext cx="561975" cy="742950"/>
          </a:xfrm>
          <a:prstGeom prst="line">
            <a:avLst/>
          </a:prstGeom>
          <a:noFill/>
          <a:ln w="9525">
            <a:solidFill>
              <a:srgbClr val="FF0000"/>
            </a:solidFill>
            <a:round/>
            <a:headEnd/>
            <a:tailEnd/>
          </a:ln>
          <a:effectLst/>
        </p:spPr>
        <p:txBody>
          <a:bodyPr wrap="none" anchor="ctr"/>
          <a:lstStyle/>
          <a:p>
            <a:endParaRPr lang="es-MX"/>
          </a:p>
        </p:txBody>
      </p:sp>
      <p:sp>
        <p:nvSpPr>
          <p:cNvPr id="678939" name="Text Box 27"/>
          <p:cNvSpPr txBox="1">
            <a:spLocks noChangeArrowheads="1"/>
          </p:cNvSpPr>
          <p:nvPr/>
        </p:nvSpPr>
        <p:spPr bwMode="auto">
          <a:xfrm>
            <a:off x="3194050" y="5876925"/>
            <a:ext cx="1066800" cy="323850"/>
          </a:xfrm>
          <a:prstGeom prst="rect">
            <a:avLst/>
          </a:prstGeom>
          <a:noFill/>
          <a:ln w="9525">
            <a:noFill/>
            <a:miter lim="800000"/>
            <a:headEnd/>
            <a:tailEnd/>
          </a:ln>
          <a:effectLst/>
        </p:spPr>
        <p:txBody>
          <a:bodyPr wrap="none" lIns="0" tIns="0" rIns="0" bIns="0"/>
          <a:lstStyle/>
          <a:p>
            <a:pPr algn="ctr">
              <a:spcBef>
                <a:spcPct val="50000"/>
              </a:spcBef>
            </a:pPr>
            <a:r>
              <a:rPr lang="es-ES_tradnl" sz="1200" b="1">
                <a:latin typeface="Century Gothic" pitchFamily="34" charset="0"/>
              </a:rPr>
              <a:t>Acapulco, Gro.</a:t>
            </a:r>
            <a:endParaRPr lang="en-US" sz="1200" b="1">
              <a:latin typeface="Century Gothic" pitchFamily="34" charset="0"/>
            </a:endParaRPr>
          </a:p>
          <a:p>
            <a:pPr algn="ctr"/>
            <a:r>
              <a:rPr lang="en-US" sz="1200" b="1">
                <a:latin typeface="Century Gothic" pitchFamily="34" charset="0"/>
              </a:rPr>
              <a:t>0.37%</a:t>
            </a:r>
          </a:p>
        </p:txBody>
      </p:sp>
      <p:sp>
        <p:nvSpPr>
          <p:cNvPr id="678940" name="Line 28"/>
          <p:cNvSpPr>
            <a:spLocks noChangeShapeType="1"/>
          </p:cNvSpPr>
          <p:nvPr/>
        </p:nvSpPr>
        <p:spPr bwMode="auto">
          <a:xfrm flipH="1">
            <a:off x="4305300" y="5667375"/>
            <a:ext cx="276225" cy="304800"/>
          </a:xfrm>
          <a:prstGeom prst="line">
            <a:avLst/>
          </a:prstGeom>
          <a:noFill/>
          <a:ln w="9525">
            <a:solidFill>
              <a:srgbClr val="FF0000"/>
            </a:solidFill>
            <a:round/>
            <a:headEnd/>
            <a:tailEnd/>
          </a:ln>
          <a:effectLst/>
        </p:spPr>
        <p:txBody>
          <a:bodyPr wrap="none" anchor="ctr"/>
          <a:lstStyle/>
          <a:p>
            <a:endParaRPr lang="es-MX"/>
          </a:p>
        </p:txBody>
      </p:sp>
      <p:sp>
        <p:nvSpPr>
          <p:cNvPr id="678941" name="Text Box 29"/>
          <p:cNvSpPr txBox="1">
            <a:spLocks noChangeArrowheads="1"/>
          </p:cNvSpPr>
          <p:nvPr/>
        </p:nvSpPr>
        <p:spPr bwMode="auto">
          <a:xfrm>
            <a:off x="4933950" y="6086475"/>
            <a:ext cx="1066800" cy="323850"/>
          </a:xfrm>
          <a:prstGeom prst="rect">
            <a:avLst/>
          </a:prstGeom>
          <a:noFill/>
          <a:ln w="9525">
            <a:noFill/>
            <a:miter lim="800000"/>
            <a:headEnd/>
            <a:tailEnd/>
          </a:ln>
          <a:effectLst/>
        </p:spPr>
        <p:txBody>
          <a:bodyPr wrap="none" lIns="0" tIns="0" rIns="0" bIns="0"/>
          <a:lstStyle/>
          <a:p>
            <a:pPr algn="ctr">
              <a:spcBef>
                <a:spcPct val="50000"/>
              </a:spcBef>
            </a:pPr>
            <a:r>
              <a:rPr lang="es-ES_tradnl" sz="1200" b="1">
                <a:latin typeface="Century Gothic" pitchFamily="34" charset="0"/>
              </a:rPr>
              <a:t>Oaxaca, Oax.</a:t>
            </a:r>
            <a:endParaRPr lang="en-US" sz="1200" b="1">
              <a:latin typeface="Century Gothic" pitchFamily="34" charset="0"/>
            </a:endParaRPr>
          </a:p>
          <a:p>
            <a:pPr algn="ctr"/>
            <a:r>
              <a:rPr lang="en-US" sz="1200" b="1">
                <a:latin typeface="Century Gothic" pitchFamily="34" charset="0"/>
              </a:rPr>
              <a:t>0.09%</a:t>
            </a:r>
          </a:p>
        </p:txBody>
      </p:sp>
      <p:sp>
        <p:nvSpPr>
          <p:cNvPr id="678942" name="Line 30"/>
          <p:cNvSpPr>
            <a:spLocks noChangeShapeType="1"/>
          </p:cNvSpPr>
          <p:nvPr/>
        </p:nvSpPr>
        <p:spPr bwMode="auto">
          <a:xfrm>
            <a:off x="5381625" y="5543550"/>
            <a:ext cx="0" cy="523875"/>
          </a:xfrm>
          <a:prstGeom prst="line">
            <a:avLst/>
          </a:prstGeom>
          <a:noFill/>
          <a:ln w="9525">
            <a:solidFill>
              <a:srgbClr val="FF0000"/>
            </a:solidFill>
            <a:round/>
            <a:headEnd/>
            <a:tailEnd/>
          </a:ln>
          <a:effectLst/>
        </p:spPr>
        <p:txBody>
          <a:bodyPr wrap="none" anchor="ctr"/>
          <a:lstStyle/>
          <a:p>
            <a:endParaRPr lang="es-MX"/>
          </a:p>
        </p:txBody>
      </p:sp>
      <p:sp>
        <p:nvSpPr>
          <p:cNvPr id="678943" name="Text Box 31"/>
          <p:cNvSpPr txBox="1">
            <a:spLocks noChangeArrowheads="1"/>
          </p:cNvSpPr>
          <p:nvPr/>
        </p:nvSpPr>
        <p:spPr bwMode="auto">
          <a:xfrm>
            <a:off x="5562600" y="852488"/>
            <a:ext cx="3505200" cy="2314575"/>
          </a:xfrm>
          <a:prstGeom prst="rect">
            <a:avLst/>
          </a:prstGeom>
          <a:noFill/>
          <a:ln w="38100">
            <a:noFill/>
            <a:miter lim="800000"/>
            <a:headEnd/>
            <a:tailEnd/>
          </a:ln>
          <a:effectLst/>
        </p:spPr>
        <p:txBody>
          <a:bodyPr wrap="none" lIns="0" tIns="0" rIns="0" bIns="0"/>
          <a:lstStyle/>
          <a:p>
            <a:pPr marL="287338" indent="-287338">
              <a:spcBef>
                <a:spcPct val="50000"/>
              </a:spcBef>
              <a:buClr>
                <a:srgbClr val="0000FF"/>
              </a:buClr>
            </a:pPr>
            <a:r>
              <a:rPr lang="es-ES_tradnl" sz="1300" b="1">
                <a:latin typeface="Century Gothic" pitchFamily="34" charset="0"/>
              </a:rPr>
              <a:t>CARACTERÍSTICAS DEL EDIFICIO</a:t>
            </a:r>
          </a:p>
          <a:p>
            <a:pPr marL="287338" indent="-287338">
              <a:spcBef>
                <a:spcPct val="50000"/>
              </a:spcBef>
              <a:buClr>
                <a:srgbClr val="CCCC00"/>
              </a:buClr>
              <a:buFontTx/>
              <a:buChar char="•"/>
            </a:pPr>
            <a:r>
              <a:rPr lang="es-ES_tradnl" sz="1400" b="1"/>
              <a:t>Oficinas, 15 pisos</a:t>
            </a:r>
          </a:p>
          <a:p>
            <a:pPr marL="287338" indent="-287338">
              <a:spcBef>
                <a:spcPct val="50000"/>
              </a:spcBef>
              <a:buClr>
                <a:srgbClr val="CCCC00"/>
              </a:buClr>
              <a:buFontTx/>
              <a:buChar char="•"/>
            </a:pPr>
            <a:r>
              <a:rPr lang="es-ES_tradnl" sz="1400" b="1"/>
              <a:t>Concreto reforzado</a:t>
            </a:r>
          </a:p>
          <a:p>
            <a:pPr marL="287338" indent="-287338">
              <a:spcBef>
                <a:spcPct val="50000"/>
              </a:spcBef>
              <a:buClr>
                <a:srgbClr val="CCCC00"/>
              </a:buClr>
              <a:buFontTx/>
              <a:buChar char="•"/>
            </a:pPr>
            <a:r>
              <a:rPr lang="es-ES_tradnl" sz="1400" b="1"/>
              <a:t>Construido en 1980</a:t>
            </a:r>
          </a:p>
          <a:p>
            <a:pPr marL="287338" indent="-287338">
              <a:spcBef>
                <a:spcPct val="50000"/>
              </a:spcBef>
              <a:buClr>
                <a:srgbClr val="CCCC00"/>
              </a:buClr>
              <a:buFontTx/>
              <a:buChar char="•"/>
            </a:pPr>
            <a:r>
              <a:rPr lang="es-ES_tradnl" sz="1400" b="1"/>
              <a:t>Sin irregularidades</a:t>
            </a:r>
          </a:p>
          <a:p>
            <a:pPr marL="287338" indent="-287338">
              <a:spcBef>
                <a:spcPct val="50000"/>
              </a:spcBef>
              <a:buClr>
                <a:srgbClr val="CCCC00"/>
              </a:buClr>
              <a:buFontTx/>
              <a:buChar char="•"/>
            </a:pPr>
            <a:r>
              <a:rPr lang="es-ES_tradnl" sz="1400" b="1"/>
              <a:t>Sin golpeteo</a:t>
            </a:r>
          </a:p>
          <a:p>
            <a:pPr marL="287338" indent="-287338">
              <a:spcBef>
                <a:spcPct val="50000"/>
              </a:spcBef>
              <a:buClr>
                <a:srgbClr val="CCCC00"/>
              </a:buClr>
              <a:buFontTx/>
              <a:buChar char="•"/>
            </a:pPr>
            <a:r>
              <a:rPr lang="es-ES_tradnl" sz="1400" b="1"/>
              <a:t>Sin daño previo</a:t>
            </a:r>
          </a:p>
        </p:txBody>
      </p:sp>
      <p:sp>
        <p:nvSpPr>
          <p:cNvPr id="678947" name="Rectangle 35"/>
          <p:cNvSpPr>
            <a:spLocks noGrp="1" noChangeArrowheads="1"/>
          </p:cNvSpPr>
          <p:nvPr>
            <p:ph type="title"/>
          </p:nvPr>
        </p:nvSpPr>
        <p:spPr/>
        <p:txBody>
          <a:bodyPr/>
          <a:lstStyle/>
          <a:p>
            <a:r>
              <a:rPr lang="es-MX" dirty="0" smtClean="0"/>
              <a:t>Prima pura</a:t>
            </a:r>
            <a:endParaRPr lang="es-E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963" name="Picture 3" descr="ZonaG"/>
          <p:cNvPicPr>
            <a:picLocks noChangeAspect="1" noChangeArrowheads="1"/>
          </p:cNvPicPr>
          <p:nvPr/>
        </p:nvPicPr>
        <p:blipFill>
          <a:blip r:embed="rId3"/>
          <a:srcRect/>
          <a:stretch>
            <a:fillRect/>
          </a:stretch>
        </p:blipFill>
        <p:spPr bwMode="auto">
          <a:xfrm>
            <a:off x="2895600" y="123825"/>
            <a:ext cx="6218238" cy="6605588"/>
          </a:xfrm>
          <a:prstGeom prst="rect">
            <a:avLst/>
          </a:prstGeom>
          <a:noFill/>
        </p:spPr>
      </p:pic>
      <p:sp>
        <p:nvSpPr>
          <p:cNvPr id="680964" name="Oval 4"/>
          <p:cNvSpPr>
            <a:spLocks noChangeAspect="1" noChangeArrowheads="1"/>
          </p:cNvSpPr>
          <p:nvPr/>
        </p:nvSpPr>
        <p:spPr bwMode="auto">
          <a:xfrm>
            <a:off x="6410325" y="3562350"/>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80965" name="Text Box 5"/>
          <p:cNvSpPr txBox="1">
            <a:spLocks noChangeArrowheads="1"/>
          </p:cNvSpPr>
          <p:nvPr/>
        </p:nvSpPr>
        <p:spPr bwMode="auto">
          <a:xfrm>
            <a:off x="3019425" y="4314825"/>
            <a:ext cx="647700" cy="185738"/>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chemeClr val="bg1"/>
                </a:solidFill>
              </a:rPr>
              <a:t>0.053%</a:t>
            </a:r>
          </a:p>
        </p:txBody>
      </p:sp>
      <p:sp>
        <p:nvSpPr>
          <p:cNvPr id="680966" name="Oval 6"/>
          <p:cNvSpPr>
            <a:spLocks noChangeAspect="1" noChangeArrowheads="1"/>
          </p:cNvSpPr>
          <p:nvPr/>
        </p:nvSpPr>
        <p:spPr bwMode="auto">
          <a:xfrm>
            <a:off x="8526463" y="3551238"/>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80967" name="Oval 7"/>
          <p:cNvSpPr>
            <a:spLocks noChangeAspect="1" noChangeArrowheads="1"/>
          </p:cNvSpPr>
          <p:nvPr/>
        </p:nvSpPr>
        <p:spPr bwMode="auto">
          <a:xfrm>
            <a:off x="5159375" y="681038"/>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80968" name="Oval 8"/>
          <p:cNvSpPr>
            <a:spLocks noChangeAspect="1" noChangeArrowheads="1"/>
          </p:cNvSpPr>
          <p:nvPr/>
        </p:nvSpPr>
        <p:spPr bwMode="auto">
          <a:xfrm>
            <a:off x="5595938" y="1681163"/>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80969" name="Oval 9"/>
          <p:cNvSpPr>
            <a:spLocks noChangeAspect="1" noChangeArrowheads="1"/>
          </p:cNvSpPr>
          <p:nvPr/>
        </p:nvSpPr>
        <p:spPr bwMode="auto">
          <a:xfrm>
            <a:off x="8558213" y="3752850"/>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80970" name="Oval 10"/>
          <p:cNvSpPr>
            <a:spLocks noChangeAspect="1" noChangeArrowheads="1"/>
          </p:cNvSpPr>
          <p:nvPr/>
        </p:nvSpPr>
        <p:spPr bwMode="auto">
          <a:xfrm>
            <a:off x="3551238" y="4022725"/>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80971" name="Oval 11"/>
          <p:cNvSpPr>
            <a:spLocks noChangeAspect="1" noChangeArrowheads="1"/>
          </p:cNvSpPr>
          <p:nvPr/>
        </p:nvSpPr>
        <p:spPr bwMode="auto">
          <a:xfrm>
            <a:off x="4949825" y="527050"/>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80972" name="Oval 12"/>
          <p:cNvSpPr>
            <a:spLocks noChangeAspect="1" noChangeArrowheads="1"/>
          </p:cNvSpPr>
          <p:nvPr/>
        </p:nvSpPr>
        <p:spPr bwMode="auto">
          <a:xfrm>
            <a:off x="6829425" y="5437188"/>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80973" name="Oval 13"/>
          <p:cNvSpPr>
            <a:spLocks noChangeAspect="1" noChangeArrowheads="1"/>
          </p:cNvSpPr>
          <p:nvPr/>
        </p:nvSpPr>
        <p:spPr bwMode="auto">
          <a:xfrm>
            <a:off x="3248025" y="4065588"/>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80974" name="Oval 14"/>
          <p:cNvSpPr>
            <a:spLocks noChangeAspect="1" noChangeArrowheads="1"/>
          </p:cNvSpPr>
          <p:nvPr/>
        </p:nvSpPr>
        <p:spPr bwMode="auto">
          <a:xfrm>
            <a:off x="5672138" y="6353175"/>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pic>
        <p:nvPicPr>
          <p:cNvPr id="680976" name="Picture 16" descr="ZonaG General"/>
          <p:cNvPicPr>
            <a:picLocks noChangeAspect="1" noChangeArrowheads="1"/>
          </p:cNvPicPr>
          <p:nvPr/>
        </p:nvPicPr>
        <p:blipFill>
          <a:blip r:embed="rId4"/>
          <a:srcRect/>
          <a:stretch>
            <a:fillRect/>
          </a:stretch>
        </p:blipFill>
        <p:spPr bwMode="auto">
          <a:xfrm>
            <a:off x="323850" y="4221163"/>
            <a:ext cx="2314575" cy="1906587"/>
          </a:xfrm>
          <a:prstGeom prst="rect">
            <a:avLst/>
          </a:prstGeom>
          <a:noFill/>
        </p:spPr>
      </p:pic>
      <p:sp>
        <p:nvSpPr>
          <p:cNvPr id="680978" name="Oval 18"/>
          <p:cNvSpPr>
            <a:spLocks noChangeAspect="1" noChangeArrowheads="1"/>
          </p:cNvSpPr>
          <p:nvPr/>
        </p:nvSpPr>
        <p:spPr bwMode="auto">
          <a:xfrm>
            <a:off x="5624513" y="6096000"/>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80979" name="Oval 19"/>
          <p:cNvSpPr>
            <a:spLocks noChangeAspect="1" noChangeArrowheads="1"/>
          </p:cNvSpPr>
          <p:nvPr/>
        </p:nvSpPr>
        <p:spPr bwMode="auto">
          <a:xfrm>
            <a:off x="5434013" y="6286500"/>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80980" name="Oval 20"/>
          <p:cNvSpPr>
            <a:spLocks noChangeAspect="1" noChangeArrowheads="1"/>
          </p:cNvSpPr>
          <p:nvPr/>
        </p:nvSpPr>
        <p:spPr bwMode="auto">
          <a:xfrm>
            <a:off x="5264150" y="461963"/>
            <a:ext cx="79375" cy="79375"/>
          </a:xfrm>
          <a:prstGeom prst="ellipse">
            <a:avLst/>
          </a:prstGeom>
          <a:solidFill>
            <a:srgbClr val="FF0000"/>
          </a:solidFill>
          <a:ln w="9525">
            <a:solidFill>
              <a:srgbClr val="FF0000"/>
            </a:solidFill>
            <a:round/>
            <a:headEnd/>
            <a:tailEnd/>
          </a:ln>
          <a:effectLst/>
        </p:spPr>
        <p:txBody>
          <a:bodyPr wrap="none" anchor="ctr"/>
          <a:lstStyle/>
          <a:p>
            <a:endParaRPr lang="es-MX"/>
          </a:p>
        </p:txBody>
      </p:sp>
      <p:sp>
        <p:nvSpPr>
          <p:cNvPr id="680981" name="Text Box 21"/>
          <p:cNvSpPr txBox="1">
            <a:spLocks noChangeArrowheads="1"/>
          </p:cNvSpPr>
          <p:nvPr/>
        </p:nvSpPr>
        <p:spPr bwMode="auto">
          <a:xfrm>
            <a:off x="3684588" y="3848100"/>
            <a:ext cx="647700" cy="185738"/>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rgbClr val="990000"/>
                </a:solidFill>
              </a:rPr>
              <a:t>0.053%</a:t>
            </a:r>
            <a:endParaRPr lang="en-US" sz="1200" b="1">
              <a:solidFill>
                <a:schemeClr val="bg1"/>
              </a:solidFill>
            </a:endParaRPr>
          </a:p>
        </p:txBody>
      </p:sp>
      <p:sp>
        <p:nvSpPr>
          <p:cNvPr id="680982" name="Text Box 22"/>
          <p:cNvSpPr txBox="1">
            <a:spLocks noChangeArrowheads="1"/>
          </p:cNvSpPr>
          <p:nvPr/>
        </p:nvSpPr>
        <p:spPr bwMode="auto">
          <a:xfrm>
            <a:off x="5754688" y="1690688"/>
            <a:ext cx="647700" cy="185737"/>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rgbClr val="990000"/>
                </a:solidFill>
              </a:rPr>
              <a:t>2.449%</a:t>
            </a:r>
            <a:endParaRPr lang="en-US" sz="1200" b="1">
              <a:solidFill>
                <a:schemeClr val="bg1"/>
              </a:solidFill>
            </a:endParaRPr>
          </a:p>
        </p:txBody>
      </p:sp>
      <p:sp>
        <p:nvSpPr>
          <p:cNvPr id="680983" name="Text Box 23"/>
          <p:cNvSpPr txBox="1">
            <a:spLocks noChangeArrowheads="1"/>
          </p:cNvSpPr>
          <p:nvPr/>
        </p:nvSpPr>
        <p:spPr bwMode="auto">
          <a:xfrm>
            <a:off x="6561138" y="3390900"/>
            <a:ext cx="647700" cy="185738"/>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chemeClr val="bg1"/>
                </a:solidFill>
              </a:rPr>
              <a:t>1.206%</a:t>
            </a:r>
          </a:p>
        </p:txBody>
      </p:sp>
      <p:sp>
        <p:nvSpPr>
          <p:cNvPr id="680984" name="Text Box 24"/>
          <p:cNvSpPr txBox="1">
            <a:spLocks noChangeArrowheads="1"/>
          </p:cNvSpPr>
          <p:nvPr/>
        </p:nvSpPr>
        <p:spPr bwMode="auto">
          <a:xfrm>
            <a:off x="6248400" y="5127625"/>
            <a:ext cx="647700" cy="185738"/>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chemeClr val="bg1"/>
                </a:solidFill>
              </a:rPr>
              <a:t>1.599%</a:t>
            </a:r>
          </a:p>
        </p:txBody>
      </p:sp>
      <p:sp>
        <p:nvSpPr>
          <p:cNvPr id="680985" name="Text Box 25"/>
          <p:cNvSpPr txBox="1">
            <a:spLocks noChangeArrowheads="1"/>
          </p:cNvSpPr>
          <p:nvPr/>
        </p:nvSpPr>
        <p:spPr bwMode="auto">
          <a:xfrm>
            <a:off x="4216400" y="557213"/>
            <a:ext cx="647700" cy="185737"/>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chemeClr val="bg1"/>
                </a:solidFill>
              </a:rPr>
              <a:t>1.141%</a:t>
            </a:r>
          </a:p>
        </p:txBody>
      </p:sp>
      <p:sp>
        <p:nvSpPr>
          <p:cNvPr id="680986" name="Text Box 26"/>
          <p:cNvSpPr txBox="1">
            <a:spLocks noChangeArrowheads="1"/>
          </p:cNvSpPr>
          <p:nvPr/>
        </p:nvSpPr>
        <p:spPr bwMode="auto">
          <a:xfrm>
            <a:off x="5165725" y="876300"/>
            <a:ext cx="647700" cy="185738"/>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chemeClr val="bg1"/>
                </a:solidFill>
              </a:rPr>
              <a:t>1.078%</a:t>
            </a:r>
          </a:p>
        </p:txBody>
      </p:sp>
      <p:sp>
        <p:nvSpPr>
          <p:cNvPr id="680987" name="Text Box 27"/>
          <p:cNvSpPr txBox="1">
            <a:spLocks noChangeArrowheads="1"/>
          </p:cNvSpPr>
          <p:nvPr/>
        </p:nvSpPr>
        <p:spPr bwMode="auto">
          <a:xfrm>
            <a:off x="5449888" y="409575"/>
            <a:ext cx="647700" cy="185738"/>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chemeClr val="bg1"/>
                </a:solidFill>
              </a:rPr>
              <a:t>0.961%</a:t>
            </a:r>
          </a:p>
        </p:txBody>
      </p:sp>
      <p:sp>
        <p:nvSpPr>
          <p:cNvPr id="680988" name="Text Box 28"/>
          <p:cNvSpPr txBox="1">
            <a:spLocks noChangeArrowheads="1"/>
          </p:cNvSpPr>
          <p:nvPr/>
        </p:nvSpPr>
        <p:spPr bwMode="auto">
          <a:xfrm>
            <a:off x="7848600" y="3343275"/>
            <a:ext cx="647700" cy="185738"/>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chemeClr val="bg1"/>
                </a:solidFill>
              </a:rPr>
              <a:t>0.728%</a:t>
            </a:r>
          </a:p>
        </p:txBody>
      </p:sp>
      <p:sp>
        <p:nvSpPr>
          <p:cNvPr id="680989" name="Text Box 29"/>
          <p:cNvSpPr txBox="1">
            <a:spLocks noChangeArrowheads="1"/>
          </p:cNvSpPr>
          <p:nvPr/>
        </p:nvSpPr>
        <p:spPr bwMode="auto">
          <a:xfrm>
            <a:off x="5762625" y="5924550"/>
            <a:ext cx="647700" cy="185738"/>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chemeClr val="bg1"/>
                </a:solidFill>
              </a:rPr>
              <a:t>0.617%</a:t>
            </a:r>
          </a:p>
        </p:txBody>
      </p:sp>
      <p:sp>
        <p:nvSpPr>
          <p:cNvPr id="680990" name="Text Box 30"/>
          <p:cNvSpPr txBox="1">
            <a:spLocks noChangeArrowheads="1"/>
          </p:cNvSpPr>
          <p:nvPr/>
        </p:nvSpPr>
        <p:spPr bwMode="auto">
          <a:xfrm>
            <a:off x="8167688" y="3865563"/>
            <a:ext cx="647700" cy="185737"/>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chemeClr val="bg1"/>
                </a:solidFill>
              </a:rPr>
              <a:t>0.786%</a:t>
            </a:r>
          </a:p>
        </p:txBody>
      </p:sp>
      <p:sp>
        <p:nvSpPr>
          <p:cNvPr id="680991" name="Text Box 31"/>
          <p:cNvSpPr txBox="1">
            <a:spLocks noChangeArrowheads="1"/>
          </p:cNvSpPr>
          <p:nvPr/>
        </p:nvSpPr>
        <p:spPr bwMode="auto">
          <a:xfrm>
            <a:off x="5783263" y="6435725"/>
            <a:ext cx="647700" cy="185738"/>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chemeClr val="bg1"/>
                </a:solidFill>
              </a:rPr>
              <a:t>0.605%</a:t>
            </a:r>
          </a:p>
        </p:txBody>
      </p:sp>
      <p:sp>
        <p:nvSpPr>
          <p:cNvPr id="680992" name="Text Box 32"/>
          <p:cNvSpPr txBox="1">
            <a:spLocks noChangeArrowheads="1"/>
          </p:cNvSpPr>
          <p:nvPr/>
        </p:nvSpPr>
        <p:spPr bwMode="auto">
          <a:xfrm>
            <a:off x="4745038" y="6218238"/>
            <a:ext cx="647700" cy="185737"/>
          </a:xfrm>
          <a:prstGeom prst="rect">
            <a:avLst/>
          </a:prstGeom>
          <a:solidFill>
            <a:schemeClr val="tx1"/>
          </a:solidFill>
          <a:ln w="9525">
            <a:solidFill>
              <a:schemeClr val="tx1"/>
            </a:solidFill>
            <a:miter lim="800000"/>
            <a:headEnd/>
            <a:tailEnd/>
          </a:ln>
          <a:effectLst/>
        </p:spPr>
        <p:txBody>
          <a:bodyPr wrap="none" lIns="0" tIns="0" rIns="0" bIns="0"/>
          <a:lstStyle/>
          <a:p>
            <a:pPr algn="ctr"/>
            <a:r>
              <a:rPr lang="en-US" sz="1200" b="1">
                <a:solidFill>
                  <a:schemeClr val="bg1"/>
                </a:solidFill>
              </a:rPr>
              <a:t>0.622%</a:t>
            </a:r>
          </a:p>
        </p:txBody>
      </p:sp>
      <p:sp>
        <p:nvSpPr>
          <p:cNvPr id="680993" name="Text Box 33"/>
          <p:cNvSpPr txBox="1">
            <a:spLocks noChangeArrowheads="1"/>
          </p:cNvSpPr>
          <p:nvPr/>
        </p:nvSpPr>
        <p:spPr bwMode="auto">
          <a:xfrm>
            <a:off x="4956175" y="2592388"/>
            <a:ext cx="1162050" cy="989012"/>
          </a:xfrm>
          <a:prstGeom prst="rect">
            <a:avLst/>
          </a:prstGeom>
          <a:noFill/>
          <a:ln w="9525">
            <a:noFill/>
            <a:miter lim="800000"/>
            <a:headEnd/>
            <a:tailEnd/>
          </a:ln>
          <a:effectLst/>
        </p:spPr>
        <p:txBody>
          <a:bodyPr>
            <a:spAutoFit/>
          </a:bodyPr>
          <a:lstStyle/>
          <a:p>
            <a:pPr>
              <a:lnSpc>
                <a:spcPct val="80000"/>
              </a:lnSpc>
              <a:spcBef>
                <a:spcPct val="5000"/>
              </a:spcBef>
            </a:pPr>
            <a:r>
              <a:rPr lang="en-US" sz="2800" b="1">
                <a:solidFill>
                  <a:schemeClr val="bg1"/>
                </a:solidFill>
                <a:latin typeface="Times New Roman" pitchFamily="18" charset="0"/>
              </a:rPr>
              <a:t>Zone</a:t>
            </a:r>
            <a:endParaRPr lang="en-US" sz="2800" b="1">
              <a:solidFill>
                <a:srgbClr val="0000FF"/>
              </a:solidFill>
              <a:latin typeface="Times New Roman" pitchFamily="18" charset="0"/>
            </a:endParaRPr>
          </a:p>
          <a:p>
            <a:pPr algn="ctr">
              <a:lnSpc>
                <a:spcPct val="80000"/>
              </a:lnSpc>
              <a:spcBef>
                <a:spcPct val="50000"/>
              </a:spcBef>
            </a:pPr>
            <a:r>
              <a:rPr lang="en-US" sz="2800" b="1">
                <a:solidFill>
                  <a:schemeClr val="bg1"/>
                </a:solidFill>
                <a:latin typeface="Times New Roman" pitchFamily="18" charset="0"/>
              </a:rPr>
              <a:t>G</a:t>
            </a:r>
          </a:p>
        </p:txBody>
      </p:sp>
      <p:sp>
        <p:nvSpPr>
          <p:cNvPr id="680994" name="Oval 34"/>
          <p:cNvSpPr>
            <a:spLocks noChangeArrowheads="1"/>
          </p:cNvSpPr>
          <p:nvPr/>
        </p:nvSpPr>
        <p:spPr bwMode="auto">
          <a:xfrm>
            <a:off x="5300663" y="3124200"/>
            <a:ext cx="495300" cy="476250"/>
          </a:xfrm>
          <a:prstGeom prst="ellipse">
            <a:avLst/>
          </a:prstGeom>
          <a:noFill/>
          <a:ln w="57150">
            <a:solidFill>
              <a:schemeClr val="bg1"/>
            </a:solidFill>
            <a:round/>
            <a:headEnd/>
            <a:tailEnd/>
          </a:ln>
          <a:effectLst/>
        </p:spPr>
        <p:txBody>
          <a:bodyPr wrap="none" anchor="ctr"/>
          <a:lstStyle/>
          <a:p>
            <a:endParaRPr lang="es-MX"/>
          </a:p>
        </p:txBody>
      </p:sp>
      <p:graphicFrame>
        <p:nvGraphicFramePr>
          <p:cNvPr id="680995" name="Object 35"/>
          <p:cNvGraphicFramePr>
            <a:graphicFrameLocks noChangeAspect="1"/>
          </p:cNvGraphicFramePr>
          <p:nvPr/>
        </p:nvGraphicFramePr>
        <p:xfrm>
          <a:off x="7486650" y="373063"/>
          <a:ext cx="1422400" cy="922337"/>
        </p:xfrm>
        <a:graphic>
          <a:graphicData uri="http://schemas.openxmlformats.org/presentationml/2006/ole">
            <p:oleObj spid="_x0000_s697346" name="Document" r:id="rId5" imgW="1762200" imgH="1142280" progId="Word.Document.8">
              <p:embed/>
            </p:oleObj>
          </a:graphicData>
        </a:graphic>
      </p:graphicFrame>
      <p:sp>
        <p:nvSpPr>
          <p:cNvPr id="680996" name="Text Box 36"/>
          <p:cNvSpPr txBox="1">
            <a:spLocks noChangeArrowheads="1"/>
          </p:cNvSpPr>
          <p:nvPr/>
        </p:nvSpPr>
        <p:spPr bwMode="auto">
          <a:xfrm>
            <a:off x="477838" y="1462088"/>
            <a:ext cx="2078037" cy="2314575"/>
          </a:xfrm>
          <a:prstGeom prst="rect">
            <a:avLst/>
          </a:prstGeom>
          <a:noFill/>
          <a:ln w="38100">
            <a:noFill/>
            <a:miter lim="800000"/>
            <a:headEnd/>
            <a:tailEnd/>
          </a:ln>
          <a:effectLst/>
        </p:spPr>
        <p:txBody>
          <a:bodyPr wrap="none" lIns="0" tIns="0" rIns="0" bIns="0"/>
          <a:lstStyle/>
          <a:p>
            <a:pPr marL="287338" indent="-287338">
              <a:spcBef>
                <a:spcPct val="50000"/>
              </a:spcBef>
              <a:buClr>
                <a:srgbClr val="0000FF"/>
              </a:buClr>
            </a:pPr>
            <a:r>
              <a:rPr lang="es-ES_tradnl" sz="1300" b="1">
                <a:latin typeface="Century Gothic" pitchFamily="34" charset="0"/>
              </a:rPr>
              <a:t>EDIFICIO</a:t>
            </a:r>
          </a:p>
          <a:p>
            <a:pPr marL="287338" indent="-287338">
              <a:spcBef>
                <a:spcPct val="50000"/>
              </a:spcBef>
              <a:buClr>
                <a:srgbClr val="CCCC00"/>
              </a:buClr>
              <a:buFontTx/>
              <a:buChar char="•"/>
            </a:pPr>
            <a:r>
              <a:rPr lang="es-ES_tradnl" sz="1400" b="1"/>
              <a:t>Oficinas, 15 pisos</a:t>
            </a:r>
          </a:p>
          <a:p>
            <a:pPr marL="287338" indent="-287338">
              <a:spcBef>
                <a:spcPct val="50000"/>
              </a:spcBef>
              <a:buClr>
                <a:srgbClr val="CCCC00"/>
              </a:buClr>
              <a:buFontTx/>
              <a:buChar char="•"/>
            </a:pPr>
            <a:r>
              <a:rPr lang="es-ES_tradnl" sz="1400" b="1"/>
              <a:t>Concreto reforzado</a:t>
            </a:r>
          </a:p>
          <a:p>
            <a:pPr marL="287338" indent="-287338">
              <a:spcBef>
                <a:spcPct val="50000"/>
              </a:spcBef>
              <a:buClr>
                <a:srgbClr val="CCCC00"/>
              </a:buClr>
              <a:buFontTx/>
              <a:buChar char="•"/>
            </a:pPr>
            <a:r>
              <a:rPr lang="es-ES_tradnl" sz="1400" b="1"/>
              <a:t>Construido en 1980</a:t>
            </a:r>
          </a:p>
          <a:p>
            <a:pPr marL="287338" indent="-287338">
              <a:spcBef>
                <a:spcPct val="50000"/>
              </a:spcBef>
              <a:buClr>
                <a:srgbClr val="CCCC00"/>
              </a:buClr>
              <a:buFontTx/>
              <a:buChar char="•"/>
            </a:pPr>
            <a:r>
              <a:rPr lang="es-ES_tradnl" sz="1400" b="1"/>
              <a:t>Sin irregularidades</a:t>
            </a:r>
          </a:p>
          <a:p>
            <a:pPr marL="287338" indent="-287338">
              <a:spcBef>
                <a:spcPct val="50000"/>
              </a:spcBef>
              <a:buClr>
                <a:srgbClr val="CCCC00"/>
              </a:buClr>
              <a:buFontTx/>
              <a:buChar char="•"/>
            </a:pPr>
            <a:r>
              <a:rPr lang="es-ES_tradnl" sz="1400" b="1"/>
              <a:t>Sin golpeteo</a:t>
            </a:r>
          </a:p>
          <a:p>
            <a:pPr marL="287338" indent="-287338">
              <a:spcBef>
                <a:spcPct val="50000"/>
              </a:spcBef>
              <a:buClr>
                <a:srgbClr val="CCCC00"/>
              </a:buClr>
              <a:buFontTx/>
              <a:buChar char="•"/>
            </a:pPr>
            <a:r>
              <a:rPr lang="es-ES_tradnl" sz="1400" b="1"/>
              <a:t>Sin daño previo</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a:xfrm>
            <a:off x="2484438" y="-88900"/>
            <a:ext cx="6264275" cy="620713"/>
          </a:xfrm>
          <a:noFill/>
          <a:ln/>
        </p:spPr>
        <p:txBody>
          <a:bodyPr/>
          <a:lstStyle/>
          <a:p>
            <a:r>
              <a:rPr lang="es-ES"/>
              <a:t>FONDEN</a:t>
            </a:r>
          </a:p>
        </p:txBody>
      </p:sp>
      <p:sp>
        <p:nvSpPr>
          <p:cNvPr id="783363" name="Rectangle 3"/>
          <p:cNvSpPr>
            <a:spLocks noGrp="1" noChangeArrowheads="1"/>
          </p:cNvSpPr>
          <p:nvPr>
            <p:ph type="body" idx="1"/>
          </p:nvPr>
        </p:nvSpPr>
        <p:spPr>
          <a:xfrm>
            <a:off x="760413" y="1762125"/>
            <a:ext cx="7772400" cy="4114800"/>
          </a:xfrm>
        </p:spPr>
        <p:txBody>
          <a:bodyPr/>
          <a:lstStyle/>
          <a:p>
            <a:r>
              <a:rPr lang="es-MX" dirty="0"/>
              <a:t>Recientemente se llevó a cabo la primera evaluación probabilista de riesgo de la infraestructura de México con fines de su aseguramiento</a:t>
            </a:r>
          </a:p>
          <a:p>
            <a:r>
              <a:rPr lang="es-MX" dirty="0"/>
              <a:t>Secretaría de Hacienda y Crédito Público, </a:t>
            </a:r>
            <a:r>
              <a:rPr lang="es-MX" dirty="0" smtClean="0"/>
              <a:t>FONDEN </a:t>
            </a:r>
            <a:r>
              <a:rPr lang="es-MX" dirty="0" err="1" smtClean="0"/>
              <a:t>yAgroAsemex</a:t>
            </a:r>
            <a:r>
              <a:rPr lang="es-MX" dirty="0" smtClean="0"/>
              <a:t>.</a:t>
            </a:r>
            <a:endParaRPr lang="es-ES" dirty="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2484438" y="-88900"/>
            <a:ext cx="6264275" cy="620713"/>
          </a:xfrm>
          <a:noFill/>
          <a:ln/>
        </p:spPr>
        <p:txBody>
          <a:bodyPr/>
          <a:lstStyle/>
          <a:p>
            <a:r>
              <a:rPr lang="es-ES"/>
              <a:t>FONDEN</a:t>
            </a:r>
          </a:p>
        </p:txBody>
      </p:sp>
      <p:pic>
        <p:nvPicPr>
          <p:cNvPr id="785413" name="Picture 5" descr="CarreterasSismo"/>
          <p:cNvPicPr>
            <a:picLocks noChangeAspect="1" noChangeArrowheads="1"/>
          </p:cNvPicPr>
          <p:nvPr/>
        </p:nvPicPr>
        <p:blipFill>
          <a:blip r:embed="rId3"/>
          <a:srcRect/>
          <a:stretch>
            <a:fillRect/>
          </a:stretch>
        </p:blipFill>
        <p:spPr bwMode="auto">
          <a:xfrm>
            <a:off x="200025" y="908050"/>
            <a:ext cx="8764588" cy="5503863"/>
          </a:xfrm>
          <a:prstGeom prst="rect">
            <a:avLst/>
          </a:prstGeom>
          <a:noFill/>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484438" y="-88900"/>
            <a:ext cx="6264275" cy="620713"/>
          </a:xfrm>
          <a:noFill/>
          <a:ln/>
        </p:spPr>
        <p:txBody>
          <a:bodyPr/>
          <a:lstStyle/>
          <a:p>
            <a:r>
              <a:rPr lang="es-ES"/>
              <a:t>FONDEN</a:t>
            </a:r>
          </a:p>
        </p:txBody>
      </p:sp>
      <p:pic>
        <p:nvPicPr>
          <p:cNvPr id="787461" name="Picture 5" descr="CarreterasSismoZoom"/>
          <p:cNvPicPr>
            <a:picLocks noChangeAspect="1" noChangeArrowheads="1"/>
          </p:cNvPicPr>
          <p:nvPr/>
        </p:nvPicPr>
        <p:blipFill>
          <a:blip r:embed="rId3"/>
          <a:srcRect/>
          <a:stretch>
            <a:fillRect/>
          </a:stretch>
        </p:blipFill>
        <p:spPr bwMode="auto">
          <a:xfrm>
            <a:off x="323850" y="836613"/>
            <a:ext cx="8607425" cy="5867400"/>
          </a:xfrm>
          <a:prstGeom prst="rect">
            <a:avLst/>
          </a:prstGeom>
          <a:noFill/>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2484438" y="-88900"/>
            <a:ext cx="6264275" cy="620713"/>
          </a:xfrm>
          <a:noFill/>
          <a:ln/>
        </p:spPr>
        <p:txBody>
          <a:bodyPr/>
          <a:lstStyle/>
          <a:p>
            <a:r>
              <a:rPr lang="es-ES"/>
              <a:t>FONDEN</a:t>
            </a:r>
          </a:p>
        </p:txBody>
      </p:sp>
      <p:pic>
        <p:nvPicPr>
          <p:cNvPr id="789508" name="Picture 4" descr="Wilma"/>
          <p:cNvPicPr>
            <a:picLocks noChangeAspect="1" noChangeArrowheads="1"/>
          </p:cNvPicPr>
          <p:nvPr/>
        </p:nvPicPr>
        <p:blipFill>
          <a:blip r:embed="rId3"/>
          <a:srcRect/>
          <a:stretch>
            <a:fillRect/>
          </a:stretch>
        </p:blipFill>
        <p:spPr bwMode="auto">
          <a:xfrm>
            <a:off x="371475" y="1417638"/>
            <a:ext cx="8521700" cy="4098925"/>
          </a:xfrm>
          <a:prstGeom prst="rect">
            <a:avLst/>
          </a:prstGeom>
          <a:noFill/>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ChangeArrowheads="1"/>
          </p:cNvSpPr>
          <p:nvPr>
            <p:ph type="title"/>
          </p:nvPr>
        </p:nvSpPr>
        <p:spPr/>
        <p:txBody>
          <a:bodyPr/>
          <a:lstStyle/>
          <a:p>
            <a:r>
              <a:rPr lang="en-US"/>
              <a:t>Results: a whole portfolio</a:t>
            </a:r>
          </a:p>
        </p:txBody>
      </p:sp>
      <p:graphicFrame>
        <p:nvGraphicFramePr>
          <p:cNvPr id="997381" name="Object 5"/>
          <p:cNvGraphicFramePr>
            <a:graphicFrameLocks noChangeAspect="1"/>
          </p:cNvGraphicFramePr>
          <p:nvPr>
            <p:ph idx="1"/>
          </p:nvPr>
        </p:nvGraphicFramePr>
        <p:xfrm>
          <a:off x="468313" y="1412875"/>
          <a:ext cx="8424862" cy="4478338"/>
        </p:xfrm>
        <a:graphic>
          <a:graphicData uri="http://schemas.openxmlformats.org/presentationml/2006/ole">
            <p:oleObj spid="_x0000_s738306" name="Gráfico" r:id="rId3" imgW="6324600" imgH="3362249" progId="Excel.Sheet.8">
              <p:embed/>
            </p:oleObj>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5" name="Rectangle 7"/>
          <p:cNvSpPr>
            <a:spLocks noGrp="1" noChangeArrowheads="1"/>
          </p:cNvSpPr>
          <p:nvPr>
            <p:ph type="title"/>
          </p:nvPr>
        </p:nvSpPr>
        <p:spPr/>
        <p:txBody>
          <a:bodyPr/>
          <a:lstStyle/>
          <a:p>
            <a:r>
              <a:rPr lang="es-ES" dirty="0" smtClean="0"/>
              <a:t>¿Por qué?</a:t>
            </a:r>
            <a:endParaRPr lang="es-ES" dirty="0"/>
          </a:p>
        </p:txBody>
      </p:sp>
      <p:sp>
        <p:nvSpPr>
          <p:cNvPr id="657416" name="Rectangle 8"/>
          <p:cNvSpPr>
            <a:spLocks noGrp="1" noChangeArrowheads="1"/>
          </p:cNvSpPr>
          <p:nvPr>
            <p:ph type="body" idx="1"/>
          </p:nvPr>
        </p:nvSpPr>
        <p:spPr>
          <a:xfrm>
            <a:off x="900113" y="1619250"/>
            <a:ext cx="7772400" cy="4114800"/>
          </a:xfrm>
        </p:spPr>
        <p:txBody>
          <a:bodyPr/>
          <a:lstStyle/>
          <a:p>
            <a:r>
              <a:rPr lang="es-ES_tradnl" dirty="0" smtClean="0"/>
              <a:t>Independientemente de la percepción ideológica que se tenga de los desastres, tenemos que reconocer que no todos ellos son iguales</a:t>
            </a:r>
          </a:p>
          <a:p>
            <a:endParaRPr lang="es-ES_tradnl" dirty="0" smtClean="0"/>
          </a:p>
          <a:p>
            <a:r>
              <a:rPr lang="es-ES_tradnl" dirty="0" smtClean="0"/>
              <a:t>Podemos siempre establecer una escala de preferencia que los distinga, basada principalmente en dos cosas:</a:t>
            </a:r>
            <a:endParaRPr lang="es-ES_trad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74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p:txBody>
          <a:bodyPr/>
          <a:lstStyle/>
          <a:p>
            <a:r>
              <a:rPr lang="es-MX" dirty="0" smtClean="0"/>
              <a:t>FONDEN</a:t>
            </a:r>
            <a:endParaRPr lang="es-ES" dirty="0"/>
          </a:p>
        </p:txBody>
      </p:sp>
      <p:sp>
        <p:nvSpPr>
          <p:cNvPr id="774147" name="Rectangle 3"/>
          <p:cNvSpPr>
            <a:spLocks noGrp="1" noChangeArrowheads="1"/>
          </p:cNvSpPr>
          <p:nvPr>
            <p:ph type="body" idx="1"/>
          </p:nvPr>
        </p:nvSpPr>
        <p:spPr>
          <a:xfrm>
            <a:off x="903288" y="1124744"/>
            <a:ext cx="7772400" cy="5256584"/>
          </a:xfrm>
        </p:spPr>
        <p:txBody>
          <a:bodyPr/>
          <a:lstStyle/>
          <a:p>
            <a:pPr>
              <a:lnSpc>
                <a:spcPct val="90000"/>
              </a:lnSpc>
              <a:buNone/>
            </a:pPr>
            <a:r>
              <a:rPr lang="es-ES" dirty="0" smtClean="0">
                <a:sym typeface="Symbol" pitchFamily="18" charset="2"/>
              </a:rPr>
              <a:t>	¿Podríamos diseñar esquemas razonables de transferencia de riesgo del FONDEN sin los métodos probabilistas?</a:t>
            </a:r>
          </a:p>
          <a:p>
            <a:pPr>
              <a:lnSpc>
                <a:spcPct val="90000"/>
              </a:lnSpc>
            </a:pPr>
            <a:endParaRPr lang="es-ES" dirty="0" smtClean="0">
              <a:sym typeface="Symbol" pitchFamily="18" charset="2"/>
            </a:endParaRPr>
          </a:p>
          <a:p>
            <a:pPr>
              <a:lnSpc>
                <a:spcPct val="90000"/>
              </a:lnSpc>
            </a:pPr>
            <a:r>
              <a:rPr lang="es-MX" dirty="0" smtClean="0">
                <a:sym typeface="Symbol" pitchFamily="18" charset="2"/>
              </a:rPr>
              <a:t>No</a:t>
            </a:r>
          </a:p>
          <a:p>
            <a:pPr>
              <a:lnSpc>
                <a:spcPct val="90000"/>
              </a:lnSpc>
            </a:pPr>
            <a:r>
              <a:rPr lang="es-MX" dirty="0" smtClean="0">
                <a:sym typeface="Symbol" pitchFamily="18" charset="2"/>
              </a:rPr>
              <a:t>No sabríamos dónde es más eficiente la transferencia de riesgo, en vista de las realidades operativas del FONDEN</a:t>
            </a:r>
          </a:p>
          <a:p>
            <a:pPr>
              <a:lnSpc>
                <a:spcPct val="90000"/>
              </a:lnSpc>
            </a:pPr>
            <a:r>
              <a:rPr lang="es-MX" dirty="0" smtClean="0">
                <a:sym typeface="Symbol" pitchFamily="18" charset="2"/>
              </a:rPr>
              <a:t>No sabríamos si lo que cobran los tomadores del riesgo es o no razonable</a:t>
            </a:r>
            <a:endParaRPr lang="es-E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4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4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4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4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p:txBody>
          <a:bodyPr/>
          <a:lstStyle/>
          <a:p>
            <a:r>
              <a:rPr lang="es-MX"/>
              <a:t>Conclusiones</a:t>
            </a:r>
            <a:endParaRPr lang="es-ES"/>
          </a:p>
        </p:txBody>
      </p:sp>
      <p:sp>
        <p:nvSpPr>
          <p:cNvPr id="774147" name="Rectangle 3"/>
          <p:cNvSpPr>
            <a:spLocks noGrp="1" noChangeArrowheads="1"/>
          </p:cNvSpPr>
          <p:nvPr>
            <p:ph type="body" idx="1"/>
          </p:nvPr>
        </p:nvSpPr>
        <p:spPr>
          <a:xfrm>
            <a:off x="903288" y="1268760"/>
            <a:ext cx="7772400" cy="4679974"/>
          </a:xfrm>
        </p:spPr>
        <p:txBody>
          <a:bodyPr/>
          <a:lstStyle/>
          <a:p>
            <a:pPr>
              <a:lnSpc>
                <a:spcPct val="90000"/>
              </a:lnSpc>
            </a:pPr>
            <a:r>
              <a:rPr lang="es-ES" dirty="0">
                <a:sym typeface="Symbol" pitchFamily="18" charset="2"/>
              </a:rPr>
              <a:t>Herramientas útiles para la regulación </a:t>
            </a:r>
            <a:r>
              <a:rPr lang="es-ES" dirty="0" smtClean="0">
                <a:sym typeface="Symbol" pitchFamily="18" charset="2"/>
              </a:rPr>
              <a:t>gubernamental (ordenamiento territorial, solvencia)</a:t>
            </a:r>
            <a:endParaRPr lang="es-ES" dirty="0">
              <a:sym typeface="Symbol" pitchFamily="18" charset="2"/>
            </a:endParaRPr>
          </a:p>
          <a:p>
            <a:pPr>
              <a:lnSpc>
                <a:spcPct val="90000"/>
              </a:lnSpc>
            </a:pPr>
            <a:endParaRPr lang="es-ES_tradnl" dirty="0">
              <a:sym typeface="Symbol" pitchFamily="18" charset="2"/>
            </a:endParaRPr>
          </a:p>
          <a:p>
            <a:pPr>
              <a:lnSpc>
                <a:spcPct val="90000"/>
              </a:lnSpc>
            </a:pPr>
            <a:r>
              <a:rPr lang="es-ES" dirty="0">
                <a:sym typeface="Symbol" pitchFamily="18" charset="2"/>
              </a:rPr>
              <a:t>Útiles para evaluar la exposición no sólo de compañías de seguros sino también de ciudades o países enteros</a:t>
            </a:r>
            <a:endParaRPr lang="es-ES_tradnl" dirty="0">
              <a:sym typeface="Symbol" pitchFamily="18" charset="2"/>
            </a:endParaRPr>
          </a:p>
          <a:p>
            <a:pPr>
              <a:lnSpc>
                <a:spcPct val="90000"/>
              </a:lnSpc>
            </a:pPr>
            <a:endParaRPr lang="es-ES_tradnl" dirty="0">
              <a:sym typeface="Symbol" pitchFamily="18" charset="2"/>
            </a:endParaRPr>
          </a:p>
          <a:p>
            <a:pPr>
              <a:lnSpc>
                <a:spcPct val="90000"/>
              </a:lnSpc>
            </a:pPr>
            <a:r>
              <a:rPr lang="es-ES" dirty="0">
                <a:sym typeface="Symbol" pitchFamily="18" charset="2"/>
              </a:rPr>
              <a:t>Su utilización e impacto van en aumento</a:t>
            </a:r>
            <a:endParaRPr lang="es-E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4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4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4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1979613" y="144463"/>
            <a:ext cx="6840537" cy="620712"/>
          </a:xfrm>
        </p:spPr>
        <p:txBody>
          <a:bodyPr/>
          <a:lstStyle/>
          <a:p>
            <a:r>
              <a:rPr lang="es-MX" sz="2600" dirty="0"/>
              <a:t>Implicaciones de no evaluar el riesgo </a:t>
            </a:r>
            <a:r>
              <a:rPr lang="es-MX" sz="2600" dirty="0" smtClean="0"/>
              <a:t>(Cardona, 2000)</a:t>
            </a:r>
            <a:endParaRPr lang="es-ES" sz="2600" dirty="0"/>
          </a:p>
        </p:txBody>
      </p:sp>
      <p:sp>
        <p:nvSpPr>
          <p:cNvPr id="779267" name="Rectangle 3"/>
          <p:cNvSpPr>
            <a:spLocks noGrp="1" noChangeArrowheads="1"/>
          </p:cNvSpPr>
          <p:nvPr>
            <p:ph type="body" idx="1"/>
          </p:nvPr>
        </p:nvSpPr>
        <p:spPr>
          <a:xfrm>
            <a:off x="685800" y="1196975"/>
            <a:ext cx="8062913" cy="4899025"/>
          </a:xfrm>
        </p:spPr>
        <p:txBody>
          <a:bodyPr/>
          <a:lstStyle/>
          <a:p>
            <a:pPr>
              <a:lnSpc>
                <a:spcPct val="90000"/>
              </a:lnSpc>
            </a:pPr>
            <a:r>
              <a:rPr lang="es-ES" sz="2800"/>
              <a:t>Si los daños futuros no son un componente del proceso de planificación, es casi imposible mante-ner recursos presupuestales para reducir los mencionados daños potenciales.</a:t>
            </a:r>
          </a:p>
          <a:p>
            <a:pPr>
              <a:lnSpc>
                <a:spcPct val="90000"/>
              </a:lnSpc>
              <a:buFontTx/>
              <a:buNone/>
            </a:pPr>
            <a:endParaRPr lang="es-ES" sz="2800"/>
          </a:p>
          <a:p>
            <a:pPr>
              <a:lnSpc>
                <a:spcPct val="90000"/>
              </a:lnSpc>
            </a:pPr>
            <a:r>
              <a:rPr lang="es-ES" sz="2800"/>
              <a:t>La falta de estimaciones probabilísticas del riesgo de desastre tiene serias implicaciones:</a:t>
            </a:r>
          </a:p>
          <a:p>
            <a:pPr>
              <a:lnSpc>
                <a:spcPct val="90000"/>
              </a:lnSpc>
              <a:buFontTx/>
              <a:buNone/>
            </a:pPr>
            <a:endParaRPr lang="es-ES" sz="2800"/>
          </a:p>
          <a:p>
            <a:pPr lvl="1">
              <a:lnSpc>
                <a:spcPct val="90000"/>
              </a:lnSpc>
            </a:pPr>
            <a:r>
              <a:rPr lang="es-ES" sz="2400"/>
              <a:t>1. No se planifica el costo de la reconstrucción por adelantado.</a:t>
            </a:r>
          </a:p>
          <a:p>
            <a:pPr lvl="1">
              <a:lnSpc>
                <a:spcPct val="90000"/>
              </a:lnSpc>
            </a:pPr>
            <a:r>
              <a:rPr lang="es-ES" sz="2400"/>
              <a:t>2. Se pierde el principal incentivo para promover la mitigación y prevención del riesgo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9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9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926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9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1979712" y="-99392"/>
            <a:ext cx="6840537" cy="620712"/>
          </a:xfrm>
        </p:spPr>
        <p:txBody>
          <a:bodyPr/>
          <a:lstStyle/>
          <a:p>
            <a:r>
              <a:rPr lang="es-MX" sz="2600" dirty="0" smtClean="0"/>
              <a:t>Conclusiones</a:t>
            </a:r>
            <a:endParaRPr lang="es-ES" sz="2600" dirty="0"/>
          </a:p>
        </p:txBody>
      </p:sp>
      <p:sp>
        <p:nvSpPr>
          <p:cNvPr id="779267" name="Rectangle 3"/>
          <p:cNvSpPr>
            <a:spLocks noGrp="1" noChangeArrowheads="1"/>
          </p:cNvSpPr>
          <p:nvPr>
            <p:ph type="body" idx="1"/>
          </p:nvPr>
        </p:nvSpPr>
        <p:spPr>
          <a:xfrm>
            <a:off x="685800" y="1988840"/>
            <a:ext cx="8062913" cy="1223913"/>
          </a:xfrm>
        </p:spPr>
        <p:txBody>
          <a:bodyPr/>
          <a:lstStyle/>
          <a:p>
            <a:pPr>
              <a:lnSpc>
                <a:spcPct val="90000"/>
              </a:lnSpc>
            </a:pPr>
            <a:r>
              <a:rPr lang="es-ES" sz="2800" dirty="0" smtClean="0"/>
              <a:t>No es posible hacer estas evaluaciones de manera razonable sin el enfoque probabilista</a:t>
            </a:r>
            <a:endParaRPr lang="es-E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9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5" name="Rectangle 7"/>
          <p:cNvSpPr>
            <a:spLocks noGrp="1" noChangeArrowheads="1"/>
          </p:cNvSpPr>
          <p:nvPr>
            <p:ph type="title"/>
          </p:nvPr>
        </p:nvSpPr>
        <p:spPr/>
        <p:txBody>
          <a:bodyPr/>
          <a:lstStyle/>
          <a:p>
            <a:r>
              <a:rPr lang="es-ES" dirty="0" smtClean="0"/>
              <a:t>¿Por qué?</a:t>
            </a:r>
            <a:endParaRPr lang="es-ES" dirty="0"/>
          </a:p>
        </p:txBody>
      </p:sp>
      <p:sp>
        <p:nvSpPr>
          <p:cNvPr id="657416" name="Rectangle 8"/>
          <p:cNvSpPr>
            <a:spLocks noGrp="1" noChangeArrowheads="1"/>
          </p:cNvSpPr>
          <p:nvPr>
            <p:ph type="body" idx="1"/>
          </p:nvPr>
        </p:nvSpPr>
        <p:spPr>
          <a:xfrm>
            <a:off x="900113" y="1619250"/>
            <a:ext cx="7772400" cy="4114800"/>
          </a:xfrm>
        </p:spPr>
        <p:txBody>
          <a:bodyPr/>
          <a:lstStyle/>
          <a:p>
            <a:r>
              <a:rPr lang="es-ES_tradnl" dirty="0" smtClean="0"/>
              <a:t>Preferimos que un desastre tenga consecuencias pequeñas a que tenga consecuencias grandes</a:t>
            </a:r>
          </a:p>
          <a:p>
            <a:endParaRPr lang="es-ES_tradnl" dirty="0" smtClean="0"/>
          </a:p>
          <a:p>
            <a:r>
              <a:rPr lang="es-ES_tradnl" dirty="0" smtClean="0"/>
              <a:t>Esto implica que tenemos que establecer una escala razonable (o varias) para medir las consecuencias de un desastre</a:t>
            </a:r>
            <a:endParaRPr lang="es-ES_trad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74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5" name="Rectangle 7"/>
          <p:cNvSpPr>
            <a:spLocks noGrp="1" noChangeArrowheads="1"/>
          </p:cNvSpPr>
          <p:nvPr>
            <p:ph type="title"/>
          </p:nvPr>
        </p:nvSpPr>
        <p:spPr/>
        <p:txBody>
          <a:bodyPr/>
          <a:lstStyle/>
          <a:p>
            <a:r>
              <a:rPr lang="es-ES" dirty="0" smtClean="0"/>
              <a:t>¿Por qué?</a:t>
            </a:r>
            <a:endParaRPr lang="es-ES" dirty="0"/>
          </a:p>
        </p:txBody>
      </p:sp>
      <p:sp>
        <p:nvSpPr>
          <p:cNvPr id="657416" name="Rectangle 8"/>
          <p:cNvSpPr>
            <a:spLocks noGrp="1" noChangeArrowheads="1"/>
          </p:cNvSpPr>
          <p:nvPr>
            <p:ph type="body" idx="1"/>
          </p:nvPr>
        </p:nvSpPr>
        <p:spPr>
          <a:xfrm>
            <a:off x="900113" y="1268760"/>
            <a:ext cx="7772400" cy="4762078"/>
          </a:xfrm>
        </p:spPr>
        <p:txBody>
          <a:bodyPr/>
          <a:lstStyle/>
          <a:p>
            <a:r>
              <a:rPr lang="es-ES_tradnl" dirty="0" smtClean="0"/>
              <a:t>Para un nivel de consecuencias dado, preferimos que un desastre ocurra poco frecuentemente a que ocurra muy frecuentemente </a:t>
            </a:r>
          </a:p>
          <a:p>
            <a:endParaRPr lang="es-ES_tradnl" dirty="0" smtClean="0"/>
          </a:p>
          <a:p>
            <a:r>
              <a:rPr lang="es-ES_tradnl" dirty="0" smtClean="0"/>
              <a:t>Esto implica que tenemos que ser capaces de medir qué tan frecuentemente ocurrirá un desastre con consecuencias de un tamaño dado</a:t>
            </a:r>
            <a:endParaRPr lang="es-ES_trad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74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5" name="Rectangle 7"/>
          <p:cNvSpPr>
            <a:spLocks noGrp="1" noChangeArrowheads="1"/>
          </p:cNvSpPr>
          <p:nvPr>
            <p:ph type="title"/>
          </p:nvPr>
        </p:nvSpPr>
        <p:spPr/>
        <p:txBody>
          <a:bodyPr/>
          <a:lstStyle/>
          <a:p>
            <a:r>
              <a:rPr lang="es-ES" dirty="0" smtClean="0"/>
              <a:t>¿Por qué?</a:t>
            </a:r>
            <a:endParaRPr lang="es-ES" dirty="0"/>
          </a:p>
        </p:txBody>
      </p:sp>
      <p:sp>
        <p:nvSpPr>
          <p:cNvPr id="657416" name="Rectangle 8"/>
          <p:cNvSpPr>
            <a:spLocks noGrp="1" noChangeArrowheads="1"/>
          </p:cNvSpPr>
          <p:nvPr>
            <p:ph type="body" idx="1"/>
          </p:nvPr>
        </p:nvSpPr>
        <p:spPr>
          <a:xfrm>
            <a:off x="900113" y="1268760"/>
            <a:ext cx="7772400" cy="4762078"/>
          </a:xfrm>
        </p:spPr>
        <p:txBody>
          <a:bodyPr/>
          <a:lstStyle/>
          <a:p>
            <a:r>
              <a:rPr lang="es-ES_tradnl" dirty="0" smtClean="0"/>
              <a:t>Todos los procesos involucrados en la estimación de riesgo (independientemente del enfoque usado) están plagados de incertidumbre</a:t>
            </a:r>
          </a:p>
          <a:p>
            <a:endParaRPr lang="es-ES_tradnl" dirty="0" smtClean="0"/>
          </a:p>
          <a:p>
            <a:r>
              <a:rPr lang="es-ES_tradnl" dirty="0" smtClean="0"/>
              <a:t>En vista de esto, hay dos posibilidades: ignorarlas (los enfoques deterministas) o procesarlas y propagarlas adecuadamente a lo largo de los cálculos</a:t>
            </a:r>
            <a:endParaRPr lang="es-ES_trad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74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5" name="Rectangle 7"/>
          <p:cNvSpPr>
            <a:spLocks noGrp="1" noChangeArrowheads="1"/>
          </p:cNvSpPr>
          <p:nvPr>
            <p:ph type="title"/>
          </p:nvPr>
        </p:nvSpPr>
        <p:spPr/>
        <p:txBody>
          <a:bodyPr/>
          <a:lstStyle/>
          <a:p>
            <a:r>
              <a:rPr lang="es-ES" dirty="0" smtClean="0"/>
              <a:t>¿Por qué?</a:t>
            </a:r>
            <a:endParaRPr lang="es-ES" dirty="0"/>
          </a:p>
        </p:txBody>
      </p:sp>
      <p:sp>
        <p:nvSpPr>
          <p:cNvPr id="657416" name="Rectangle 8"/>
          <p:cNvSpPr>
            <a:spLocks noGrp="1" noChangeArrowheads="1"/>
          </p:cNvSpPr>
          <p:nvPr>
            <p:ph type="body" idx="1"/>
          </p:nvPr>
        </p:nvSpPr>
        <p:spPr>
          <a:xfrm>
            <a:off x="900113" y="1619250"/>
            <a:ext cx="7772400" cy="4762078"/>
          </a:xfrm>
        </p:spPr>
        <p:txBody>
          <a:bodyPr/>
          <a:lstStyle/>
          <a:p>
            <a:pPr>
              <a:buNone/>
            </a:pPr>
            <a:r>
              <a:rPr lang="es-ES_tradnl" dirty="0" smtClean="0"/>
              <a:t>	Esto es, en esencia, la evaluación probabilista del riesgo:</a:t>
            </a:r>
          </a:p>
          <a:p>
            <a:endParaRPr lang="es-ES_tradnl" dirty="0" smtClean="0"/>
          </a:p>
          <a:p>
            <a:r>
              <a:rPr lang="es-ES_tradnl" dirty="0" smtClean="0"/>
              <a:t>Poder estimar qué tan frecuentemente ocurrirán desastres con consecuencias de cierto tamaño, medidas estas últimas con una escala razonable, haciendo intervenir de manera coherente el efecto de las incertidumbres</a:t>
            </a:r>
            <a:endParaRPr lang="es-ES_trad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74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61" name="Rectangle 5"/>
          <p:cNvSpPr>
            <a:spLocks noChangeArrowheads="1"/>
          </p:cNvSpPr>
          <p:nvPr/>
        </p:nvSpPr>
        <p:spPr bwMode="auto">
          <a:xfrm>
            <a:off x="1577975" y="2306638"/>
            <a:ext cx="6589713" cy="2227262"/>
          </a:xfrm>
          <a:prstGeom prst="rect">
            <a:avLst/>
          </a:prstGeom>
          <a:noFill/>
          <a:ln w="12700">
            <a:noFill/>
            <a:miter lim="800000"/>
            <a:headEnd/>
            <a:tailEnd/>
          </a:ln>
          <a:effectLst/>
        </p:spPr>
        <p:txBody>
          <a:bodyPr lIns="90488" tIns="44450" rIns="90488" bIns="44450"/>
          <a:lstStyle/>
          <a:p>
            <a:pPr algn="just">
              <a:lnSpc>
                <a:spcPct val="125000"/>
              </a:lnSpc>
              <a:spcBef>
                <a:spcPct val="120000"/>
              </a:spcBef>
            </a:pPr>
            <a:endParaRPr lang="es-ES_tradnl" sz="2800"/>
          </a:p>
        </p:txBody>
      </p:sp>
      <p:sp>
        <p:nvSpPr>
          <p:cNvPr id="659463" name="Text Box 7"/>
          <p:cNvSpPr txBox="1">
            <a:spLocks noChangeArrowheads="1"/>
          </p:cNvSpPr>
          <p:nvPr/>
        </p:nvSpPr>
        <p:spPr bwMode="auto">
          <a:xfrm>
            <a:off x="1228725" y="3703638"/>
            <a:ext cx="7507288" cy="2722562"/>
          </a:xfrm>
          <a:prstGeom prst="rect">
            <a:avLst/>
          </a:prstGeom>
          <a:noFill/>
          <a:ln w="12700">
            <a:noFill/>
            <a:miter lim="800000"/>
            <a:headEnd/>
            <a:tailEnd/>
          </a:ln>
          <a:effectLst/>
        </p:spPr>
        <p:txBody>
          <a:bodyPr lIns="90488" tIns="44450" rIns="90488" bIns="44450"/>
          <a:lstStyle/>
          <a:p>
            <a:pPr marL="190500" indent="-190500" algn="just">
              <a:lnSpc>
                <a:spcPct val="125000"/>
              </a:lnSpc>
              <a:spcBef>
                <a:spcPct val="120000"/>
              </a:spcBef>
              <a:buFont typeface="Wingdings 2" pitchFamily="18" charset="2"/>
              <a:buChar char="P"/>
            </a:pPr>
            <a:endParaRPr lang="es-ES_tradnl" sz="2000"/>
          </a:p>
        </p:txBody>
      </p:sp>
      <p:sp>
        <p:nvSpPr>
          <p:cNvPr id="659464" name="Rectangle 8"/>
          <p:cNvSpPr>
            <a:spLocks noChangeArrowheads="1"/>
          </p:cNvSpPr>
          <p:nvPr/>
        </p:nvSpPr>
        <p:spPr bwMode="auto">
          <a:xfrm>
            <a:off x="1577975" y="5316538"/>
            <a:ext cx="6589713" cy="969962"/>
          </a:xfrm>
          <a:prstGeom prst="rect">
            <a:avLst/>
          </a:prstGeom>
          <a:noFill/>
          <a:ln w="12700">
            <a:noFill/>
            <a:miter lim="800000"/>
            <a:headEnd/>
            <a:tailEnd/>
          </a:ln>
          <a:effectLst/>
        </p:spPr>
        <p:txBody>
          <a:bodyPr lIns="90488" tIns="44450" rIns="90488" bIns="44450"/>
          <a:lstStyle/>
          <a:p>
            <a:pPr algn="just">
              <a:lnSpc>
                <a:spcPct val="125000"/>
              </a:lnSpc>
              <a:spcBef>
                <a:spcPct val="120000"/>
              </a:spcBef>
            </a:pPr>
            <a:endParaRPr lang="es-ES_tradnl" sz="2000"/>
          </a:p>
        </p:txBody>
      </p:sp>
      <p:sp>
        <p:nvSpPr>
          <p:cNvPr id="659466" name="Rectangle 10"/>
          <p:cNvSpPr>
            <a:spLocks noGrp="1" noChangeArrowheads="1"/>
          </p:cNvSpPr>
          <p:nvPr>
            <p:ph type="title"/>
          </p:nvPr>
        </p:nvSpPr>
        <p:spPr/>
        <p:txBody>
          <a:bodyPr/>
          <a:lstStyle/>
          <a:p>
            <a:r>
              <a:rPr lang="es-MX" dirty="0" smtClean="0"/>
              <a:t>Modelos de estimación</a:t>
            </a:r>
            <a:endParaRPr lang="es-ES" dirty="0"/>
          </a:p>
        </p:txBody>
      </p:sp>
      <p:sp>
        <p:nvSpPr>
          <p:cNvPr id="659468" name="Rectangle 12"/>
          <p:cNvSpPr>
            <a:spLocks noGrp="1" noChangeArrowheads="1"/>
          </p:cNvSpPr>
          <p:nvPr>
            <p:ph type="body" idx="1"/>
          </p:nvPr>
        </p:nvSpPr>
        <p:spPr>
          <a:xfrm>
            <a:off x="685800" y="1485578"/>
            <a:ext cx="7989888" cy="4319686"/>
          </a:xfrm>
        </p:spPr>
        <p:txBody>
          <a:bodyPr/>
          <a:lstStyle/>
          <a:p>
            <a:pPr>
              <a:lnSpc>
                <a:spcPct val="90000"/>
              </a:lnSpc>
            </a:pPr>
            <a:r>
              <a:rPr lang="es-ES" dirty="0"/>
              <a:t>A diferencia de lo que ocurre con otros riesgos, en los llamados </a:t>
            </a:r>
            <a:r>
              <a:rPr lang="es-ES" i="1" dirty="0"/>
              <a:t>riesgos catastróficos</a:t>
            </a:r>
            <a:r>
              <a:rPr lang="es-ES" dirty="0"/>
              <a:t> la ocurrencia de grandes eventos es poco frecuente</a:t>
            </a:r>
          </a:p>
          <a:p>
            <a:pPr>
              <a:lnSpc>
                <a:spcPct val="90000"/>
              </a:lnSpc>
            </a:pPr>
            <a:r>
              <a:rPr lang="es-ES" dirty="0"/>
              <a:t>Por esta razón, no es posible construir modelos </a:t>
            </a:r>
            <a:r>
              <a:rPr lang="es-ES" dirty="0" smtClean="0"/>
              <a:t>puramente empíricos </a:t>
            </a:r>
            <a:r>
              <a:rPr lang="es-ES" dirty="0"/>
              <a:t>de </a:t>
            </a:r>
            <a:r>
              <a:rPr lang="es-ES" dirty="0" smtClean="0"/>
              <a:t>la frecuencia de ocurrencia de </a:t>
            </a:r>
            <a:r>
              <a:rPr lang="es-ES" dirty="0"/>
              <a:t>pérdidas</a:t>
            </a:r>
          </a:p>
          <a:p>
            <a:pPr>
              <a:lnSpc>
                <a:spcPct val="90000"/>
              </a:lnSpc>
            </a:pPr>
            <a:r>
              <a:rPr lang="es-ES" dirty="0"/>
              <a:t>Es necesario, por tanto, </a:t>
            </a:r>
            <a:r>
              <a:rPr lang="es-ES" dirty="0" smtClean="0"/>
              <a:t>construir modelos del proceso de ocurrencia</a:t>
            </a:r>
            <a:endParaRPr lang="es-E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94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94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94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68" grpId="0" build="p"/>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1928</TotalTime>
  <Words>1121</Words>
  <Application>Microsoft Office PowerPoint</Application>
  <PresentationFormat>Presentación en pantalla (4:3)</PresentationFormat>
  <Paragraphs>185</Paragraphs>
  <Slides>43</Slides>
  <Notes>12</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43</vt:i4>
      </vt:variant>
    </vt:vector>
  </HeadingPairs>
  <TitlesOfParts>
    <vt:vector size="47" baseType="lpstr">
      <vt:lpstr>Diseño predeterminado</vt:lpstr>
      <vt:lpstr>Gráfico</vt:lpstr>
      <vt:lpstr>Ecuación</vt:lpstr>
      <vt:lpstr>Document</vt:lpstr>
      <vt:lpstr>Diapositiva 1</vt:lpstr>
      <vt:lpstr>Objetivo</vt:lpstr>
      <vt:lpstr>¿Por qué?</vt:lpstr>
      <vt:lpstr>¿Por qué?</vt:lpstr>
      <vt:lpstr>¿Por qué?</vt:lpstr>
      <vt:lpstr>¿Por qué?</vt:lpstr>
      <vt:lpstr>¿Por qué?</vt:lpstr>
      <vt:lpstr>¿Por qué?</vt:lpstr>
      <vt:lpstr>Modelos de estimación</vt:lpstr>
      <vt:lpstr>Diapositiva 10</vt:lpstr>
      <vt:lpstr>Diapositiva 11</vt:lpstr>
      <vt:lpstr>Diapositiva 12</vt:lpstr>
      <vt:lpstr>Diapositiva 13</vt:lpstr>
      <vt:lpstr>Ecuaciones principales</vt:lpstr>
      <vt:lpstr>Ecuaciones principales</vt:lpstr>
      <vt:lpstr>Diapositiva 16</vt:lpstr>
      <vt:lpstr>Proyecto CAPRA</vt:lpstr>
      <vt:lpstr>Amenaza</vt:lpstr>
      <vt:lpstr>Vulnerabilidad</vt:lpstr>
      <vt:lpstr>Funciones de Vulnerabilidad</vt:lpstr>
      <vt:lpstr>Exposición</vt:lpstr>
      <vt:lpstr>Diapositiva 22</vt:lpstr>
      <vt:lpstr>Diapositiva 23</vt:lpstr>
      <vt:lpstr>Diapositiva 24</vt:lpstr>
      <vt:lpstr>Diapositiva 25</vt:lpstr>
      <vt:lpstr>Diapositiva 26</vt:lpstr>
      <vt:lpstr>Transferencia de riesgo</vt:lpstr>
      <vt:lpstr>Diapositiva 28</vt:lpstr>
      <vt:lpstr>Diapositiva 29</vt:lpstr>
      <vt:lpstr>Uso en la industria aseguradora</vt:lpstr>
      <vt:lpstr>Uso en la industria aseguradora</vt:lpstr>
      <vt:lpstr>Protección Civil</vt:lpstr>
      <vt:lpstr>Prima pura</vt:lpstr>
      <vt:lpstr>Diapositiva 34</vt:lpstr>
      <vt:lpstr>FONDEN</vt:lpstr>
      <vt:lpstr>FONDEN</vt:lpstr>
      <vt:lpstr>FONDEN</vt:lpstr>
      <vt:lpstr>FONDEN</vt:lpstr>
      <vt:lpstr>Results: a whole portfolio</vt:lpstr>
      <vt:lpstr>FONDEN</vt:lpstr>
      <vt:lpstr>Conclusiones</vt:lpstr>
      <vt:lpstr>Implicaciones de no evaluar el riesgo (Cardona, 2000)</vt:lpstr>
      <vt:lpstr>Conclusiones</vt:lpstr>
    </vt:vector>
  </TitlesOfParts>
  <Company>UNAM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por sismo</dc:title>
  <dc:creator>Instituto de Ingenieria</dc:creator>
  <cp:lastModifiedBy>MOrdazS</cp:lastModifiedBy>
  <cp:revision>85</cp:revision>
  <dcterms:created xsi:type="dcterms:W3CDTF">2003-10-27T19:35:37Z</dcterms:created>
  <dcterms:modified xsi:type="dcterms:W3CDTF">2011-03-16T22:01:03Z</dcterms:modified>
</cp:coreProperties>
</file>